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8">
  <p:sldMasterIdLst>
    <p:sldMasterId id="2147483648" r:id="rId1"/>
  </p:sldMasterIdLst>
  <p:sldIdLst>
    <p:sldId id="256" r:id="rId2"/>
    <p:sldId id="257" r:id="rId3"/>
    <p:sldId id="261" r:id="rId4"/>
    <p:sldId id="274" r:id="rId5"/>
    <p:sldId id="273" r:id="rId6"/>
    <p:sldId id="263" r:id="rId7"/>
    <p:sldId id="264" r:id="rId8"/>
    <p:sldId id="265" r:id="rId9"/>
    <p:sldId id="266" r:id="rId10"/>
    <p:sldId id="267" r:id="rId11"/>
    <p:sldId id="276" r:id="rId12"/>
    <p:sldId id="277" r:id="rId13"/>
    <p:sldId id="268" r:id="rId14"/>
    <p:sldId id="271" r:id="rId15"/>
  </p:sldIdLst>
  <p:sldSz cx="12192000" cy="6858000"/>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3" d="100"/>
          <a:sy n="93" d="100"/>
        </p:scale>
        <p:origin x="84" y="5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3129FE4E-29E6-4E26-98E9-7D013B3C437F}" type="datetimeFigureOut">
              <a:rPr lang="es-ES" smtClean="0"/>
              <a:t>11-05-2015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8B228D5-FC27-42F0-909E-6F523EFDA51F}" type="slidenum">
              <a:rPr lang="es-ES" smtClean="0"/>
              <a:t>‹Nº›</a:t>
            </a:fld>
            <a:endParaRPr lang="es-ES"/>
          </a:p>
        </p:txBody>
      </p:sp>
    </p:spTree>
    <p:extLst>
      <p:ext uri="{BB962C8B-B14F-4D97-AF65-F5344CB8AC3E}">
        <p14:creationId xmlns:p14="http://schemas.microsoft.com/office/powerpoint/2010/main" val="1592933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3129FE4E-29E6-4E26-98E9-7D013B3C437F}" type="datetimeFigureOut">
              <a:rPr lang="es-ES" smtClean="0"/>
              <a:t>11-05-2015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8B228D5-FC27-42F0-909E-6F523EFDA51F}" type="slidenum">
              <a:rPr lang="es-ES" smtClean="0"/>
              <a:t>‹Nº›</a:t>
            </a:fld>
            <a:endParaRPr lang="es-ES"/>
          </a:p>
        </p:txBody>
      </p:sp>
    </p:spTree>
    <p:extLst>
      <p:ext uri="{BB962C8B-B14F-4D97-AF65-F5344CB8AC3E}">
        <p14:creationId xmlns:p14="http://schemas.microsoft.com/office/powerpoint/2010/main" val="3278136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3129FE4E-29E6-4E26-98E9-7D013B3C437F}" type="datetimeFigureOut">
              <a:rPr lang="es-ES" smtClean="0"/>
              <a:t>11-05-2015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8B228D5-FC27-42F0-909E-6F523EFDA51F}" type="slidenum">
              <a:rPr lang="es-ES" smtClean="0"/>
              <a:t>‹Nº›</a:t>
            </a:fld>
            <a:endParaRPr lang="es-ES"/>
          </a:p>
        </p:txBody>
      </p:sp>
    </p:spTree>
    <p:extLst>
      <p:ext uri="{BB962C8B-B14F-4D97-AF65-F5344CB8AC3E}">
        <p14:creationId xmlns:p14="http://schemas.microsoft.com/office/powerpoint/2010/main" val="1527765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3129FE4E-29E6-4E26-98E9-7D013B3C437F}" type="datetimeFigureOut">
              <a:rPr lang="es-ES" smtClean="0"/>
              <a:t>11-05-2015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8B228D5-FC27-42F0-909E-6F523EFDA51F}" type="slidenum">
              <a:rPr lang="es-ES" smtClean="0"/>
              <a:t>‹Nº›</a:t>
            </a:fld>
            <a:endParaRPr lang="es-ES"/>
          </a:p>
        </p:txBody>
      </p:sp>
    </p:spTree>
    <p:extLst>
      <p:ext uri="{BB962C8B-B14F-4D97-AF65-F5344CB8AC3E}">
        <p14:creationId xmlns:p14="http://schemas.microsoft.com/office/powerpoint/2010/main" val="2035785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3129FE4E-29E6-4E26-98E9-7D013B3C437F}" type="datetimeFigureOut">
              <a:rPr lang="es-ES" smtClean="0"/>
              <a:t>11-05-2015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8B228D5-FC27-42F0-909E-6F523EFDA51F}" type="slidenum">
              <a:rPr lang="es-ES" smtClean="0"/>
              <a:t>‹Nº›</a:t>
            </a:fld>
            <a:endParaRPr lang="es-ES"/>
          </a:p>
        </p:txBody>
      </p:sp>
    </p:spTree>
    <p:extLst>
      <p:ext uri="{BB962C8B-B14F-4D97-AF65-F5344CB8AC3E}">
        <p14:creationId xmlns:p14="http://schemas.microsoft.com/office/powerpoint/2010/main" val="2499743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3129FE4E-29E6-4E26-98E9-7D013B3C437F}" type="datetimeFigureOut">
              <a:rPr lang="es-ES" smtClean="0"/>
              <a:t>11-05-2015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8B228D5-FC27-42F0-909E-6F523EFDA51F}" type="slidenum">
              <a:rPr lang="es-ES" smtClean="0"/>
              <a:t>‹Nº›</a:t>
            </a:fld>
            <a:endParaRPr lang="es-ES"/>
          </a:p>
        </p:txBody>
      </p:sp>
    </p:spTree>
    <p:extLst>
      <p:ext uri="{BB962C8B-B14F-4D97-AF65-F5344CB8AC3E}">
        <p14:creationId xmlns:p14="http://schemas.microsoft.com/office/powerpoint/2010/main" val="984964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3129FE4E-29E6-4E26-98E9-7D013B3C437F}" type="datetimeFigureOut">
              <a:rPr lang="es-ES" smtClean="0"/>
              <a:t>11-05-2015</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E8B228D5-FC27-42F0-909E-6F523EFDA51F}" type="slidenum">
              <a:rPr lang="es-ES" smtClean="0"/>
              <a:t>‹Nº›</a:t>
            </a:fld>
            <a:endParaRPr lang="es-ES"/>
          </a:p>
        </p:txBody>
      </p:sp>
    </p:spTree>
    <p:extLst>
      <p:ext uri="{BB962C8B-B14F-4D97-AF65-F5344CB8AC3E}">
        <p14:creationId xmlns:p14="http://schemas.microsoft.com/office/powerpoint/2010/main" val="2882630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3129FE4E-29E6-4E26-98E9-7D013B3C437F}" type="datetimeFigureOut">
              <a:rPr lang="es-ES" smtClean="0"/>
              <a:t>11-05-2015</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E8B228D5-FC27-42F0-909E-6F523EFDA51F}" type="slidenum">
              <a:rPr lang="es-ES" smtClean="0"/>
              <a:t>‹Nº›</a:t>
            </a:fld>
            <a:endParaRPr lang="es-ES"/>
          </a:p>
        </p:txBody>
      </p:sp>
    </p:spTree>
    <p:extLst>
      <p:ext uri="{BB962C8B-B14F-4D97-AF65-F5344CB8AC3E}">
        <p14:creationId xmlns:p14="http://schemas.microsoft.com/office/powerpoint/2010/main" val="4036232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129FE4E-29E6-4E26-98E9-7D013B3C437F}" type="datetimeFigureOut">
              <a:rPr lang="es-ES" smtClean="0"/>
              <a:t>11-05-2015</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E8B228D5-FC27-42F0-909E-6F523EFDA51F}" type="slidenum">
              <a:rPr lang="es-ES" smtClean="0"/>
              <a:t>‹Nº›</a:t>
            </a:fld>
            <a:endParaRPr lang="es-ES"/>
          </a:p>
        </p:txBody>
      </p:sp>
    </p:spTree>
    <p:extLst>
      <p:ext uri="{BB962C8B-B14F-4D97-AF65-F5344CB8AC3E}">
        <p14:creationId xmlns:p14="http://schemas.microsoft.com/office/powerpoint/2010/main" val="3805049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3129FE4E-29E6-4E26-98E9-7D013B3C437F}" type="datetimeFigureOut">
              <a:rPr lang="es-ES" smtClean="0"/>
              <a:t>11-05-2015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8B228D5-FC27-42F0-909E-6F523EFDA51F}" type="slidenum">
              <a:rPr lang="es-ES" smtClean="0"/>
              <a:t>‹Nº›</a:t>
            </a:fld>
            <a:endParaRPr lang="es-ES"/>
          </a:p>
        </p:txBody>
      </p:sp>
    </p:spTree>
    <p:extLst>
      <p:ext uri="{BB962C8B-B14F-4D97-AF65-F5344CB8AC3E}">
        <p14:creationId xmlns:p14="http://schemas.microsoft.com/office/powerpoint/2010/main" val="1906749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3129FE4E-29E6-4E26-98E9-7D013B3C437F}" type="datetimeFigureOut">
              <a:rPr lang="es-ES" smtClean="0"/>
              <a:t>11-05-2015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8B228D5-FC27-42F0-909E-6F523EFDA51F}" type="slidenum">
              <a:rPr lang="es-ES" smtClean="0"/>
              <a:t>‹Nº›</a:t>
            </a:fld>
            <a:endParaRPr lang="es-ES"/>
          </a:p>
        </p:txBody>
      </p:sp>
    </p:spTree>
    <p:extLst>
      <p:ext uri="{BB962C8B-B14F-4D97-AF65-F5344CB8AC3E}">
        <p14:creationId xmlns:p14="http://schemas.microsoft.com/office/powerpoint/2010/main" val="2629981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9FE4E-29E6-4E26-98E9-7D013B3C437F}" type="datetimeFigureOut">
              <a:rPr lang="es-ES" smtClean="0"/>
              <a:t>11-05-2015</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B228D5-FC27-42F0-909E-6F523EFDA51F}" type="slidenum">
              <a:rPr lang="es-ES" smtClean="0"/>
              <a:t>‹Nº›</a:t>
            </a:fld>
            <a:endParaRPr lang="es-ES"/>
          </a:p>
        </p:txBody>
      </p:sp>
    </p:spTree>
    <p:extLst>
      <p:ext uri="{BB962C8B-B14F-4D97-AF65-F5344CB8AC3E}">
        <p14:creationId xmlns:p14="http://schemas.microsoft.com/office/powerpoint/2010/main" val="3264635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hyperlink" Target="mailto:seprus@us.es" TargetMode="External"/><Relationship Id="rId4" Type="http://schemas.openxmlformats.org/officeDocument/2006/relationships/hyperlink" Target="http://www.r2h2.us.es/prevencion"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ww.r2h2.us.es/prevencion" TargetMode="External"/><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hyperlink" Target="mailto:seprus@us.e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mailto:seprus@us.es" TargetMode="External"/><Relationship Id="rId2" Type="http://schemas.openxmlformats.org/officeDocument/2006/relationships/hyperlink" Target="http://www.r2h2.us.es/prevencion" TargetMode="Externa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mailto:seprus@us.es" TargetMode="External"/><Relationship Id="rId2" Type="http://schemas.openxmlformats.org/officeDocument/2006/relationships/hyperlink" Target="http://www.r2h2.us.es/prevencion" TargetMode="Externa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hyperlink" Target="mailto:seprus@us.es" TargetMode="External"/><Relationship Id="rId2" Type="http://schemas.openxmlformats.org/officeDocument/2006/relationships/hyperlink" Target="http://www.r2h2.us.es/prevencion"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mailto:seprus@us.es" TargetMode="External"/><Relationship Id="rId2" Type="http://schemas.openxmlformats.org/officeDocument/2006/relationships/hyperlink" Target="http://www.r2h2.us.es/prevencion"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r2h2.us.es/prevencion" TargetMode="External"/><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hyperlink" Target="mailto:seprus@us.e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r2h2.us.es/prevencion" TargetMode="External"/><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hyperlink" Target="mailto:seprus@us.e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seprus@us.es" TargetMode="External"/><Relationship Id="rId2" Type="http://schemas.openxmlformats.org/officeDocument/2006/relationships/hyperlink" Target="http://www.r2h2.us.es/prevencion" TargetMode="Externa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www.r2h2.us.es/prevencion" TargetMode="External"/><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hyperlink" Target="mailto:seprus@us.e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r2h2.us.es/prevencion" TargetMode="External"/><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hyperlink" Target="mailto:seprus@us.e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r2h2.us.es/prevencion" TargetMode="External"/><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hyperlink" Target="mailto:seprus@us.e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7.xml"/><Relationship Id="rId5" Type="http://schemas.openxmlformats.org/officeDocument/2006/relationships/hyperlink" Target="mailto:seprus@us.es" TargetMode="External"/><Relationship Id="rId4" Type="http://schemas.openxmlformats.org/officeDocument/2006/relationships/hyperlink" Target="http://www.r2h2.us.es/prevencion"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r2h2.us.es/prevencion" TargetMode="External"/><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hyperlink" Target="mailto:seprus@us.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p:cNvGrpSpPr/>
          <p:nvPr/>
        </p:nvGrpSpPr>
        <p:grpSpPr>
          <a:xfrm>
            <a:off x="0" y="-18000"/>
            <a:ext cx="12192000" cy="6876000"/>
            <a:chOff x="0" y="-18000"/>
            <a:chExt cx="12192000" cy="6876000"/>
          </a:xfrm>
        </p:grpSpPr>
        <p:pic>
          <p:nvPicPr>
            <p:cNvPr id="7" name="Imagen 6"/>
            <p:cNvPicPr>
              <a:picLocks noChangeAspect="1"/>
            </p:cNvPicPr>
            <p:nvPr/>
          </p:nvPicPr>
          <p:blipFill rotWithShape="1">
            <a:blip r:embed="rId2" cstate="print">
              <a:extLst>
                <a:ext uri="{28A0092B-C50C-407E-A947-70E740481C1C}">
                  <a14:useLocalDpi xmlns:a14="http://schemas.microsoft.com/office/drawing/2010/main" val="0"/>
                </a:ext>
              </a:extLst>
            </a:blip>
            <a:srcRect r="57719"/>
            <a:stretch/>
          </p:blipFill>
          <p:spPr>
            <a:xfrm>
              <a:off x="0" y="-18000"/>
              <a:ext cx="6955436" cy="6876000"/>
            </a:xfrm>
            <a:prstGeom prst="rect">
              <a:avLst/>
            </a:prstGeom>
          </p:spPr>
        </p:pic>
        <p:pic>
          <p:nvPicPr>
            <p:cNvPr id="6" name="Imagen 5"/>
            <p:cNvPicPr>
              <a:picLocks noChangeAspect="1"/>
            </p:cNvPicPr>
            <p:nvPr/>
          </p:nvPicPr>
          <p:blipFill rotWithShape="1">
            <a:blip r:embed="rId2" cstate="print">
              <a:extLst>
                <a:ext uri="{28A0092B-C50C-407E-A947-70E740481C1C}">
                  <a14:useLocalDpi xmlns:a14="http://schemas.microsoft.com/office/drawing/2010/main" val="0"/>
                </a:ext>
              </a:extLst>
            </a:blip>
            <a:srcRect l="4769"/>
            <a:stretch/>
          </p:blipFill>
          <p:spPr>
            <a:xfrm>
              <a:off x="3717561" y="-18000"/>
              <a:ext cx="8474439" cy="6876000"/>
            </a:xfrm>
            <a:prstGeom prst="rect">
              <a:avLst/>
            </a:prstGeom>
          </p:spPr>
        </p:pic>
      </p:grpSp>
      <p:sp>
        <p:nvSpPr>
          <p:cNvPr id="4" name="Cuadro de texto 4"/>
          <p:cNvSpPr txBox="1"/>
          <p:nvPr/>
        </p:nvSpPr>
        <p:spPr>
          <a:xfrm>
            <a:off x="526297" y="2319707"/>
            <a:ext cx="6382527" cy="3195955"/>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2000"/>
              </a:spcBef>
              <a:spcAft>
                <a:spcPts val="200"/>
              </a:spcAft>
            </a:pPr>
            <a:r>
              <a:rPr lang="es-ES" sz="4000" b="1" kern="0" dirty="0">
                <a:ln>
                  <a:noFill/>
                </a:ln>
                <a:solidFill>
                  <a:srgbClr val="B01513"/>
                </a:solidFill>
                <a:effectLst>
                  <a:outerShdw blurRad="38100" dist="25400" dir="5400000" algn="ctr">
                    <a:srgbClr val="6E747A">
                      <a:alpha val="43000"/>
                    </a:srgbClr>
                  </a:outerShdw>
                </a:effectLst>
                <a:latin typeface="Century Gothic" panose="020B0502020202020204" pitchFamily="34" charset="0"/>
                <a:ea typeface="Meiryo" panose="020B0604030504040204" pitchFamily="34" charset="-128"/>
                <a:cs typeface="Times New Roman" panose="02020603050405020304" pitchFamily="18" charset="0"/>
              </a:rPr>
              <a:t>Plan de </a:t>
            </a:r>
            <a:r>
              <a:rPr lang="es-ES" sz="4000" b="1" kern="0" dirty="0" smtClean="0">
                <a:ln>
                  <a:noFill/>
                </a:ln>
                <a:solidFill>
                  <a:srgbClr val="B01513"/>
                </a:solidFill>
                <a:effectLst>
                  <a:outerShdw blurRad="38100" dist="25400" dir="5400000" algn="ctr">
                    <a:srgbClr val="6E747A">
                      <a:alpha val="43000"/>
                    </a:srgbClr>
                  </a:outerShdw>
                </a:effectLst>
                <a:latin typeface="Century Gothic" panose="020B0502020202020204" pitchFamily="34" charset="0"/>
                <a:ea typeface="Meiryo" panose="020B0604030504040204" pitchFamily="34" charset="-128"/>
                <a:cs typeface="Times New Roman" panose="02020603050405020304" pitchFamily="18" charset="0"/>
              </a:rPr>
              <a:t>Autoprotección:</a:t>
            </a:r>
          </a:p>
          <a:p>
            <a:pPr algn="ctr">
              <a:spcBef>
                <a:spcPts val="2000"/>
              </a:spcBef>
              <a:spcAft>
                <a:spcPts val="200"/>
              </a:spcAft>
            </a:pPr>
            <a:r>
              <a:rPr lang="es-ES" sz="4000" b="1" kern="0" dirty="0">
                <a:solidFill>
                  <a:srgbClr val="B01513"/>
                </a:solidFill>
                <a:effectLst>
                  <a:outerShdw blurRad="38100" dist="25400" dir="5400000" algn="ctr">
                    <a:srgbClr val="6E747A">
                      <a:alpha val="43000"/>
                    </a:srgbClr>
                  </a:outerShdw>
                </a:effectLst>
                <a:latin typeface="Century Gothic" panose="020B0502020202020204" pitchFamily="34" charset="0"/>
                <a:ea typeface="Meiryo" panose="020B0604030504040204" pitchFamily="34" charset="-128"/>
                <a:cs typeface="Times New Roman" panose="02020603050405020304" pitchFamily="18" charset="0"/>
              </a:rPr>
              <a:t>Centro</a:t>
            </a:r>
            <a:endParaRPr lang="es-ES" sz="4000" b="1" kern="0" dirty="0">
              <a:solidFill>
                <a:srgbClr val="B01513"/>
              </a:solidFill>
              <a:effectLst>
                <a:outerShdw blurRad="38100" dist="25400" dir="5400000" algn="ctr">
                  <a:srgbClr val="6E747A">
                    <a:alpha val="43000"/>
                  </a:srgbClr>
                </a:outerShdw>
              </a:effectLst>
              <a:latin typeface="Century Gothic" panose="020B0502020202020204" pitchFamily="34" charset="0"/>
              <a:ea typeface="Meiryo" panose="020B0604030504040204" pitchFamily="34" charset="-128"/>
              <a:cs typeface="Times New Roman" panose="02020603050405020304" pitchFamily="18" charset="0"/>
            </a:endParaRPr>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771" y="391003"/>
            <a:ext cx="1601660" cy="1332000"/>
          </a:xfrm>
          <a:prstGeom prst="rect">
            <a:avLst/>
          </a:prstGeom>
        </p:spPr>
      </p:pic>
      <p:sp>
        <p:nvSpPr>
          <p:cNvPr id="9" name="Cuadro de texto 5"/>
          <p:cNvSpPr txBox="1"/>
          <p:nvPr/>
        </p:nvSpPr>
        <p:spPr>
          <a:xfrm>
            <a:off x="450919" y="6002817"/>
            <a:ext cx="2265364" cy="369332"/>
          </a:xfrm>
          <a:prstGeom prst="rect">
            <a:avLst/>
          </a:prstGeom>
          <a:noFill/>
          <a:ln>
            <a:noFill/>
          </a:ln>
          <a:effectLst/>
        </p:spPr>
        <p:txBody>
          <a:bodyPr rot="0" spcFirstLastPara="0" vert="horz" wrap="none" lIns="91440" tIns="45720" rIns="91440" bIns="45720" numCol="1" spcCol="0" rtlCol="0" fromWordArt="0" anchor="t" anchorCtr="0" forceAA="0" compatLnSpc="1">
            <a:prstTxWarp prst="textNoShape">
              <a:avLst/>
            </a:prstTxWarp>
            <a:spAutoFit/>
          </a:bodyPr>
          <a:lstStyle/>
          <a:p>
            <a:pPr algn="ctr">
              <a:spcBef>
                <a:spcPts val="2000"/>
              </a:spcBef>
              <a:spcAft>
                <a:spcPts val="200"/>
              </a:spcAft>
            </a:pPr>
            <a:r>
              <a:rPr lang="es-ES" sz="1800" b="1" kern="0" dirty="0">
                <a:ln>
                  <a:noFill/>
                </a:ln>
                <a:solidFill>
                  <a:srgbClr val="B01513"/>
                </a:solidFill>
                <a:effectLst>
                  <a:outerShdw blurRad="38100" dist="25400" dir="5400000" algn="ctr">
                    <a:srgbClr val="6E747A">
                      <a:alpha val="43000"/>
                    </a:srgbClr>
                  </a:outerShdw>
                </a:effectLst>
                <a:latin typeface="Century Gothic" panose="020B0502020202020204" pitchFamily="34" charset="0"/>
                <a:ea typeface="Meiryo" panose="020B0604030504040204" pitchFamily="34" charset="-128"/>
                <a:cs typeface="Times New Roman" panose="02020603050405020304" pitchFamily="18" charset="0"/>
              </a:rPr>
              <a:t>Sevilla, mayo </a:t>
            </a:r>
            <a:r>
              <a:rPr lang="es-ES" sz="1800" b="1" kern="0" dirty="0" smtClean="0">
                <a:ln>
                  <a:noFill/>
                </a:ln>
                <a:solidFill>
                  <a:srgbClr val="B01513"/>
                </a:solidFill>
                <a:effectLst>
                  <a:outerShdw blurRad="38100" dist="25400" dir="5400000" algn="ctr">
                    <a:srgbClr val="6E747A">
                      <a:alpha val="43000"/>
                    </a:srgbClr>
                  </a:outerShdw>
                </a:effectLst>
                <a:latin typeface="Century Gothic" panose="020B0502020202020204" pitchFamily="34" charset="0"/>
                <a:ea typeface="Meiryo" panose="020B0604030504040204" pitchFamily="34" charset="-128"/>
                <a:cs typeface="Times New Roman" panose="02020603050405020304" pitchFamily="18" charset="0"/>
              </a:rPr>
              <a:t>2015</a:t>
            </a:r>
            <a:endParaRPr lang="es-ES" sz="1800" b="1" kern="0" dirty="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endParaRPr>
          </a:p>
        </p:txBody>
      </p:sp>
      <p:sp>
        <p:nvSpPr>
          <p:cNvPr id="10" name="Text Box 123"/>
          <p:cNvSpPr txBox="1">
            <a:spLocks noChangeArrowheads="1"/>
          </p:cNvSpPr>
          <p:nvPr/>
        </p:nvSpPr>
        <p:spPr bwMode="auto">
          <a:xfrm>
            <a:off x="0" y="6335913"/>
            <a:ext cx="1219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r>
              <a:rPr lang="es-ES" altLang="es-ES" sz="1000" b="1" dirty="0">
                <a:solidFill>
                  <a:srgbClr val="C00000"/>
                </a:solidFill>
              </a:rPr>
              <a:t>Se</a:t>
            </a:r>
            <a:r>
              <a:rPr lang="es-ES" altLang="es-ES" sz="1000" dirty="0"/>
              <a:t>rvicio de </a:t>
            </a:r>
            <a:r>
              <a:rPr lang="es-ES" altLang="es-ES" sz="1000" b="1" dirty="0">
                <a:solidFill>
                  <a:srgbClr val="C00000"/>
                </a:solidFill>
              </a:rPr>
              <a:t>P</a:t>
            </a:r>
            <a:r>
              <a:rPr lang="es-ES" altLang="es-ES" sz="1000" dirty="0"/>
              <a:t>revención de </a:t>
            </a:r>
            <a:r>
              <a:rPr lang="es-ES" altLang="es-ES" sz="1000" b="1" dirty="0">
                <a:solidFill>
                  <a:srgbClr val="C00000"/>
                </a:solidFill>
              </a:rPr>
              <a:t>R</a:t>
            </a:r>
            <a:r>
              <a:rPr lang="es-ES" altLang="es-ES" sz="1000" dirty="0"/>
              <a:t>iesgos Laborales de la </a:t>
            </a:r>
            <a:r>
              <a:rPr lang="es-ES" altLang="es-ES" sz="1000" b="1" dirty="0">
                <a:solidFill>
                  <a:srgbClr val="C00000"/>
                </a:solidFill>
              </a:rPr>
              <a:t>U</a:t>
            </a:r>
            <a:r>
              <a:rPr lang="es-ES" altLang="es-ES" sz="1000" dirty="0"/>
              <a:t>niversidad de </a:t>
            </a:r>
            <a:r>
              <a:rPr lang="es-ES" altLang="es-ES" sz="1000" b="1" dirty="0">
                <a:solidFill>
                  <a:srgbClr val="C00000"/>
                </a:solidFill>
              </a:rPr>
              <a:t>S</a:t>
            </a:r>
            <a:r>
              <a:rPr lang="es-ES" altLang="es-ES" sz="1000" dirty="0"/>
              <a:t>evilla  (</a:t>
            </a:r>
            <a:r>
              <a:rPr lang="es-ES" altLang="es-ES" sz="1200" b="1" dirty="0">
                <a:solidFill>
                  <a:srgbClr val="C00000"/>
                </a:solidFill>
              </a:rPr>
              <a:t>SEPRUS</a:t>
            </a:r>
            <a:r>
              <a:rPr lang="es-ES" altLang="es-ES" sz="1000" dirty="0"/>
              <a:t>)  </a:t>
            </a:r>
            <a:r>
              <a:rPr lang="es-ES" altLang="es-ES" sz="1000" dirty="0" smtClean="0"/>
              <a:t>web: </a:t>
            </a:r>
            <a:r>
              <a:rPr lang="es-ES" altLang="es-ES" sz="1000" dirty="0" smtClean="0">
                <a:hlinkClick r:id="rId4"/>
              </a:rPr>
              <a:t>recursoshumanos.us.es</a:t>
            </a:r>
            <a:r>
              <a:rPr lang="es-ES" altLang="es-ES" sz="1000" dirty="0" smtClean="0"/>
              <a:t>. e-mail</a:t>
            </a:r>
            <a:r>
              <a:rPr lang="es-ES" altLang="es-ES" sz="1000" dirty="0"/>
              <a:t>: </a:t>
            </a:r>
            <a:r>
              <a:rPr lang="es-ES" altLang="es-ES" sz="1000" dirty="0" smtClean="0">
                <a:hlinkClick r:id="rId5"/>
              </a:rPr>
              <a:t>seprus@us.es</a:t>
            </a:r>
            <a:r>
              <a:rPr lang="es-ES" altLang="es-ES" sz="1000" dirty="0" smtClean="0"/>
              <a:t> </a:t>
            </a:r>
            <a:r>
              <a:rPr lang="es-ES" sz="1000" dirty="0"/>
              <a:t>Colaborador: </a:t>
            </a:r>
            <a:r>
              <a:rPr lang="es-ES" sz="1000" dirty="0" smtClean="0"/>
              <a:t> </a:t>
            </a:r>
            <a:r>
              <a:rPr lang="es-ES" sz="1000" dirty="0"/>
              <a:t>Buenas practicas  Pabellón de </a:t>
            </a:r>
            <a:r>
              <a:rPr lang="es-ES" sz="1000" dirty="0" smtClean="0"/>
              <a:t>Uruguay</a:t>
            </a:r>
            <a:r>
              <a:rPr lang="es-ES" altLang="es-ES" sz="1800" dirty="0" smtClean="0"/>
              <a:t> </a:t>
            </a:r>
            <a:endParaRPr lang="es-ES" altLang="es-ES" sz="1800" dirty="0"/>
          </a:p>
        </p:txBody>
      </p:sp>
    </p:spTree>
    <p:extLst>
      <p:ext uri="{BB962C8B-B14F-4D97-AF65-F5344CB8AC3E}">
        <p14:creationId xmlns:p14="http://schemas.microsoft.com/office/powerpoint/2010/main" val="150635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841" y="1461300"/>
            <a:ext cx="5565903" cy="4591890"/>
          </a:xfrm>
          <a:prstGeom prst="rect">
            <a:avLst/>
          </a:prstGeom>
        </p:spPr>
      </p:pic>
      <p:sp>
        <p:nvSpPr>
          <p:cNvPr id="3" name="Rectángulo 2"/>
          <p:cNvSpPr/>
          <p:nvPr/>
        </p:nvSpPr>
        <p:spPr>
          <a:xfrm>
            <a:off x="239842" y="142227"/>
            <a:ext cx="11797259" cy="4616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p>
            <a:pPr algn="ctr">
              <a:spcAft>
                <a:spcPts val="0"/>
              </a:spcAft>
              <a:tabLst>
                <a:tab pos="2700020" algn="ctr"/>
                <a:tab pos="5400040" algn="r"/>
              </a:tabLst>
            </a:pPr>
            <a:r>
              <a:rPr lang="es-ES" sz="2400" cap="all" dirty="0"/>
              <a:t>PLAN DE AUTOPROTECCIÓN del centro</a:t>
            </a:r>
            <a:endParaRPr lang="es-ES" sz="2000" dirty="0">
              <a:ea typeface="Meiryo" panose="020B0604030504040204" pitchFamily="34" charset="-128"/>
              <a:cs typeface="Times New Roman" panose="02020603050405020304" pitchFamily="18" charset="0"/>
            </a:endParaRPr>
          </a:p>
        </p:txBody>
      </p:sp>
      <p:sp>
        <p:nvSpPr>
          <p:cNvPr id="7" name="Rectángulo 6"/>
          <p:cNvSpPr/>
          <p:nvPr/>
        </p:nvSpPr>
        <p:spPr>
          <a:xfrm>
            <a:off x="239842" y="826769"/>
            <a:ext cx="11797259" cy="584775"/>
          </a:xfrm>
          <a:prstGeom prst="rect">
            <a:avLst/>
          </a:prstGeom>
        </p:spPr>
        <p:txBody>
          <a:bodyPr wrap="square">
            <a:spAutoFit/>
          </a:bodyPr>
          <a:lstStyle/>
          <a:p>
            <a:pPr marL="179388" algn="ctr">
              <a:spcBef>
                <a:spcPts val="2000"/>
              </a:spcBef>
              <a:spcAft>
                <a:spcPts val="200"/>
              </a:spcAft>
            </a:pPr>
            <a:r>
              <a:rPr lang="es-ES" sz="3200" b="1" kern="0"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¿Por dónde salgo en caso de alarma de emergencia?</a:t>
            </a:r>
          </a:p>
        </p:txBody>
      </p:sp>
      <p:sp>
        <p:nvSpPr>
          <p:cNvPr id="5" name="CuadroTexto 4"/>
          <p:cNvSpPr txBox="1"/>
          <p:nvPr/>
        </p:nvSpPr>
        <p:spPr>
          <a:xfrm>
            <a:off x="5805745" y="1860158"/>
            <a:ext cx="6002215" cy="3477875"/>
          </a:xfrm>
          <a:prstGeom prst="rect">
            <a:avLst/>
          </a:prstGeom>
          <a:noFill/>
        </p:spPr>
        <p:txBody>
          <a:bodyPr wrap="square" rtlCol="0">
            <a:spAutoFit/>
          </a:bodyPr>
          <a:lstStyle/>
          <a:p>
            <a:r>
              <a:rPr lang="es-ES" sz="2000" dirty="0"/>
              <a:t> </a:t>
            </a:r>
          </a:p>
          <a:p>
            <a:pPr algn="just"/>
            <a:r>
              <a:rPr lang="es-ES" sz="2000" dirty="0" smtClean="0">
                <a:latin typeface="Century Gothic" panose="020B0502020202020204" pitchFamily="34" charset="0"/>
                <a:ea typeface="Meiryo" panose="020B0604030504040204" pitchFamily="34" charset="-128"/>
                <a:cs typeface="Times New Roman" panose="02020603050405020304" pitchFamily="18" charset="0"/>
              </a:rPr>
              <a:t>El </a:t>
            </a:r>
            <a:r>
              <a:rPr lang="es-ES" sz="2000" dirty="0">
                <a:latin typeface="Century Gothic" panose="020B0502020202020204" pitchFamily="34" charset="0"/>
                <a:ea typeface="Meiryo" panose="020B0604030504040204" pitchFamily="34" charset="-128"/>
                <a:cs typeface="Times New Roman" panose="02020603050405020304" pitchFamily="18" charset="0"/>
              </a:rPr>
              <a:t>personal del Centro de Trabajo tendrá asignado una salida de emergencia y será dicha salida la que deba utilizar, salvo que se encuentre obstaculizada por la situación de emergencia y en ese caso, se buscará la alternativa más rápida y </a:t>
            </a:r>
            <a:r>
              <a:rPr lang="es-ES" sz="2000" dirty="0" smtClean="0">
                <a:latin typeface="Century Gothic" panose="020B0502020202020204" pitchFamily="34" charset="0"/>
                <a:ea typeface="Meiryo" panose="020B0604030504040204" pitchFamily="34" charset="-128"/>
                <a:cs typeface="Times New Roman" panose="02020603050405020304" pitchFamily="18" charset="0"/>
              </a:rPr>
              <a:t>segura.</a:t>
            </a:r>
          </a:p>
          <a:p>
            <a:pPr algn="just"/>
            <a:endParaRPr lang="es-ES" sz="2000" dirty="0">
              <a:latin typeface="Century Gothic" panose="020B0502020202020204" pitchFamily="34" charset="0"/>
              <a:ea typeface="Meiryo" panose="020B0604030504040204" pitchFamily="34" charset="-128"/>
              <a:cs typeface="Times New Roman" panose="02020603050405020304" pitchFamily="18" charset="0"/>
            </a:endParaRPr>
          </a:p>
          <a:p>
            <a:pPr algn="just"/>
            <a:r>
              <a:rPr lang="es-ES" sz="2000" dirty="0" smtClean="0">
                <a:latin typeface="Century Gothic" panose="020B0502020202020204" pitchFamily="34" charset="0"/>
                <a:ea typeface="Meiryo" panose="020B0604030504040204" pitchFamily="34" charset="-128"/>
                <a:cs typeface="Times New Roman" panose="02020603050405020304" pitchFamily="18" charset="0"/>
              </a:rPr>
              <a:t>Deberá conocer los planos de su planta así como los inferiores hasta la planta baja</a:t>
            </a:r>
            <a:endParaRPr lang="es-ES" sz="2000" dirty="0">
              <a:latin typeface="Century Gothic" panose="020B0502020202020204" pitchFamily="34" charset="0"/>
              <a:ea typeface="Meiryo" panose="020B0604030504040204" pitchFamily="34" charset="-128"/>
              <a:cs typeface="Times New Roman" panose="02020603050405020304" pitchFamily="18" charset="0"/>
            </a:endParaRPr>
          </a:p>
          <a:p>
            <a:endParaRPr lang="es-ES" sz="2000" dirty="0">
              <a:latin typeface="Century Gothic" panose="020B0502020202020204" pitchFamily="34" charset="0"/>
              <a:ea typeface="Meiryo" panose="020B0604030504040204" pitchFamily="34" charset="-128"/>
              <a:cs typeface="Times New Roman" panose="02020603050405020304" pitchFamily="18" charset="0"/>
            </a:endParaRPr>
          </a:p>
        </p:txBody>
      </p:sp>
      <p:sp>
        <p:nvSpPr>
          <p:cNvPr id="10" name="Text Box 123"/>
          <p:cNvSpPr txBox="1">
            <a:spLocks noChangeArrowheads="1"/>
          </p:cNvSpPr>
          <p:nvPr/>
        </p:nvSpPr>
        <p:spPr bwMode="auto">
          <a:xfrm>
            <a:off x="0" y="6491558"/>
            <a:ext cx="1219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r>
              <a:rPr lang="es-ES" altLang="es-ES" sz="1000" b="1" dirty="0">
                <a:solidFill>
                  <a:srgbClr val="C00000"/>
                </a:solidFill>
              </a:rPr>
              <a:t>Se</a:t>
            </a:r>
            <a:r>
              <a:rPr lang="es-ES" altLang="es-ES" sz="1000" dirty="0"/>
              <a:t>rvicio de </a:t>
            </a:r>
            <a:r>
              <a:rPr lang="es-ES" altLang="es-ES" sz="1000" b="1" dirty="0">
                <a:solidFill>
                  <a:srgbClr val="C00000"/>
                </a:solidFill>
              </a:rPr>
              <a:t>P</a:t>
            </a:r>
            <a:r>
              <a:rPr lang="es-ES" altLang="es-ES" sz="1000" dirty="0"/>
              <a:t>revención de </a:t>
            </a:r>
            <a:r>
              <a:rPr lang="es-ES" altLang="es-ES" sz="1000" b="1" dirty="0">
                <a:solidFill>
                  <a:srgbClr val="C00000"/>
                </a:solidFill>
              </a:rPr>
              <a:t>R</a:t>
            </a:r>
            <a:r>
              <a:rPr lang="es-ES" altLang="es-ES" sz="1000" dirty="0"/>
              <a:t>iesgos Laborales de la </a:t>
            </a:r>
            <a:r>
              <a:rPr lang="es-ES" altLang="es-ES" sz="1000" b="1" dirty="0">
                <a:solidFill>
                  <a:srgbClr val="C00000"/>
                </a:solidFill>
              </a:rPr>
              <a:t>U</a:t>
            </a:r>
            <a:r>
              <a:rPr lang="es-ES" altLang="es-ES" sz="1000" dirty="0"/>
              <a:t>niversidad de </a:t>
            </a:r>
            <a:r>
              <a:rPr lang="es-ES" altLang="es-ES" sz="1000" b="1" dirty="0">
                <a:solidFill>
                  <a:srgbClr val="C00000"/>
                </a:solidFill>
              </a:rPr>
              <a:t>S</a:t>
            </a:r>
            <a:r>
              <a:rPr lang="es-ES" altLang="es-ES" sz="1000" dirty="0"/>
              <a:t>evilla  (</a:t>
            </a:r>
            <a:r>
              <a:rPr lang="es-ES" altLang="es-ES" sz="1200" b="1" dirty="0">
                <a:solidFill>
                  <a:srgbClr val="C00000"/>
                </a:solidFill>
              </a:rPr>
              <a:t>SEPRUS</a:t>
            </a:r>
            <a:r>
              <a:rPr lang="es-ES" altLang="es-ES" sz="1000" dirty="0"/>
              <a:t>)  </a:t>
            </a:r>
            <a:r>
              <a:rPr lang="es-ES" altLang="es-ES" sz="1000" dirty="0" smtClean="0"/>
              <a:t>web: </a:t>
            </a:r>
            <a:r>
              <a:rPr lang="es-ES" altLang="es-ES" sz="1000" dirty="0" smtClean="0">
                <a:hlinkClick r:id="rId3"/>
              </a:rPr>
              <a:t>recursoshumanos.us.es</a:t>
            </a:r>
            <a:r>
              <a:rPr lang="es-ES" altLang="es-ES" sz="1000" dirty="0" smtClean="0"/>
              <a:t>. e-mail</a:t>
            </a:r>
            <a:r>
              <a:rPr lang="es-ES" altLang="es-ES" sz="1000" dirty="0"/>
              <a:t>: </a:t>
            </a:r>
            <a:r>
              <a:rPr lang="es-ES" altLang="es-ES" sz="1000" dirty="0" smtClean="0">
                <a:hlinkClick r:id="rId4"/>
              </a:rPr>
              <a:t>seprus@us.es</a:t>
            </a:r>
            <a:r>
              <a:rPr lang="es-ES" altLang="es-ES" sz="1000" dirty="0" smtClean="0"/>
              <a:t> </a:t>
            </a:r>
            <a:r>
              <a:rPr lang="es-ES" sz="1000" dirty="0"/>
              <a:t>Colaborador: </a:t>
            </a:r>
            <a:r>
              <a:rPr lang="es-ES" sz="1000" dirty="0" smtClean="0"/>
              <a:t>Buenas </a:t>
            </a:r>
            <a:r>
              <a:rPr lang="es-ES" sz="1000" dirty="0"/>
              <a:t>practicas  Pabellón de </a:t>
            </a:r>
            <a:r>
              <a:rPr lang="es-ES" sz="1000" dirty="0" smtClean="0"/>
              <a:t>Uruguay</a:t>
            </a:r>
            <a:r>
              <a:rPr lang="es-ES" altLang="es-ES" sz="1800" dirty="0" smtClean="0"/>
              <a:t> </a:t>
            </a:r>
            <a:endParaRPr lang="es-ES" altLang="es-ES" sz="1800" dirty="0"/>
          </a:p>
        </p:txBody>
      </p:sp>
    </p:spTree>
    <p:extLst>
      <p:ext uri="{BB962C8B-B14F-4D97-AF65-F5344CB8AC3E}">
        <p14:creationId xmlns:p14="http://schemas.microsoft.com/office/powerpoint/2010/main" val="1983410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39842" y="142227"/>
            <a:ext cx="11797259" cy="4616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p>
            <a:pPr algn="ctr">
              <a:spcAft>
                <a:spcPts val="0"/>
              </a:spcAft>
              <a:tabLst>
                <a:tab pos="2700020" algn="ctr"/>
                <a:tab pos="5400040" algn="r"/>
              </a:tabLst>
            </a:pPr>
            <a:r>
              <a:rPr lang="es-ES" sz="2400" cap="all" dirty="0"/>
              <a:t>PLAN DE AUTOPROTECCIÓN del centro</a:t>
            </a:r>
            <a:endParaRPr lang="es-ES" sz="2000" dirty="0">
              <a:ea typeface="Meiryo" panose="020B0604030504040204" pitchFamily="34" charset="-128"/>
              <a:cs typeface="Times New Roman" panose="02020603050405020304" pitchFamily="18" charset="0"/>
            </a:endParaRPr>
          </a:p>
        </p:txBody>
      </p:sp>
      <p:sp>
        <p:nvSpPr>
          <p:cNvPr id="7" name="Rectángulo 6"/>
          <p:cNvSpPr/>
          <p:nvPr/>
        </p:nvSpPr>
        <p:spPr>
          <a:xfrm>
            <a:off x="528506" y="801315"/>
            <a:ext cx="11508595" cy="584775"/>
          </a:xfrm>
          <a:prstGeom prst="rect">
            <a:avLst/>
          </a:prstGeom>
        </p:spPr>
        <p:txBody>
          <a:bodyPr wrap="square">
            <a:spAutoFit/>
          </a:bodyPr>
          <a:lstStyle/>
          <a:p>
            <a:pPr marL="179388">
              <a:spcBef>
                <a:spcPts val="2000"/>
              </a:spcBef>
              <a:spcAft>
                <a:spcPts val="200"/>
              </a:spcAft>
            </a:pPr>
            <a:r>
              <a:rPr lang="es-ES" sz="3200" b="1" kern="0"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¿Por dónde salgo en caso de alarma de emergencia?</a:t>
            </a:r>
          </a:p>
        </p:txBody>
      </p:sp>
      <p:sp>
        <p:nvSpPr>
          <p:cNvPr id="5" name="CuadroTexto 4"/>
          <p:cNvSpPr txBox="1"/>
          <p:nvPr/>
        </p:nvSpPr>
        <p:spPr>
          <a:xfrm>
            <a:off x="3854849" y="2619689"/>
            <a:ext cx="6002215" cy="707886"/>
          </a:xfrm>
          <a:prstGeom prst="rect">
            <a:avLst/>
          </a:prstGeom>
          <a:noFill/>
        </p:spPr>
        <p:txBody>
          <a:bodyPr wrap="square" rtlCol="0">
            <a:spAutoFit/>
          </a:bodyPr>
          <a:lstStyle/>
          <a:p>
            <a:r>
              <a:rPr lang="es-ES" sz="2000" dirty="0"/>
              <a:t> </a:t>
            </a:r>
          </a:p>
          <a:p>
            <a:r>
              <a:rPr lang="es-ES" sz="2000" dirty="0" smtClean="0">
                <a:latin typeface="Century Gothic" panose="020B0502020202020204" pitchFamily="34" charset="0"/>
                <a:ea typeface="Meiryo" panose="020B0604030504040204" pitchFamily="34" charset="-128"/>
                <a:cs typeface="Times New Roman" panose="02020603050405020304" pitchFamily="18" charset="0"/>
              </a:rPr>
              <a:t>Incluir planos de cada planta del centro</a:t>
            </a:r>
            <a:endParaRPr lang="es-ES" sz="2000" dirty="0">
              <a:latin typeface="Century Gothic" panose="020B0502020202020204" pitchFamily="34" charset="0"/>
              <a:ea typeface="Meiryo" panose="020B0604030504040204" pitchFamily="34" charset="-128"/>
              <a:cs typeface="Times New Roman" panose="02020603050405020304" pitchFamily="18" charset="0"/>
            </a:endParaRPr>
          </a:p>
        </p:txBody>
      </p:sp>
      <p:sp>
        <p:nvSpPr>
          <p:cNvPr id="10" name="Text Box 123"/>
          <p:cNvSpPr txBox="1">
            <a:spLocks noChangeArrowheads="1"/>
          </p:cNvSpPr>
          <p:nvPr/>
        </p:nvSpPr>
        <p:spPr bwMode="auto">
          <a:xfrm>
            <a:off x="0" y="6491558"/>
            <a:ext cx="1219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r>
              <a:rPr lang="es-ES" altLang="es-ES" sz="1000" b="1" dirty="0">
                <a:solidFill>
                  <a:srgbClr val="C00000"/>
                </a:solidFill>
              </a:rPr>
              <a:t>Se</a:t>
            </a:r>
            <a:r>
              <a:rPr lang="es-ES" altLang="es-ES" sz="1000" dirty="0"/>
              <a:t>rvicio de </a:t>
            </a:r>
            <a:r>
              <a:rPr lang="es-ES" altLang="es-ES" sz="1000" b="1" dirty="0">
                <a:solidFill>
                  <a:srgbClr val="C00000"/>
                </a:solidFill>
              </a:rPr>
              <a:t>P</a:t>
            </a:r>
            <a:r>
              <a:rPr lang="es-ES" altLang="es-ES" sz="1000" dirty="0"/>
              <a:t>revención de </a:t>
            </a:r>
            <a:r>
              <a:rPr lang="es-ES" altLang="es-ES" sz="1000" b="1" dirty="0">
                <a:solidFill>
                  <a:srgbClr val="C00000"/>
                </a:solidFill>
              </a:rPr>
              <a:t>R</a:t>
            </a:r>
            <a:r>
              <a:rPr lang="es-ES" altLang="es-ES" sz="1000" dirty="0"/>
              <a:t>iesgos Laborales de la </a:t>
            </a:r>
            <a:r>
              <a:rPr lang="es-ES" altLang="es-ES" sz="1000" b="1" dirty="0">
                <a:solidFill>
                  <a:srgbClr val="C00000"/>
                </a:solidFill>
              </a:rPr>
              <a:t>U</a:t>
            </a:r>
            <a:r>
              <a:rPr lang="es-ES" altLang="es-ES" sz="1000" dirty="0"/>
              <a:t>niversidad de </a:t>
            </a:r>
            <a:r>
              <a:rPr lang="es-ES" altLang="es-ES" sz="1000" b="1" dirty="0">
                <a:solidFill>
                  <a:srgbClr val="C00000"/>
                </a:solidFill>
              </a:rPr>
              <a:t>S</a:t>
            </a:r>
            <a:r>
              <a:rPr lang="es-ES" altLang="es-ES" sz="1000" dirty="0"/>
              <a:t>evilla  (</a:t>
            </a:r>
            <a:r>
              <a:rPr lang="es-ES" altLang="es-ES" sz="1200" b="1" dirty="0">
                <a:solidFill>
                  <a:srgbClr val="C00000"/>
                </a:solidFill>
              </a:rPr>
              <a:t>SEPRUS</a:t>
            </a:r>
            <a:r>
              <a:rPr lang="es-ES" altLang="es-ES" sz="1000" dirty="0"/>
              <a:t>)  </a:t>
            </a:r>
            <a:r>
              <a:rPr lang="es-ES" altLang="es-ES" sz="1000" dirty="0" smtClean="0"/>
              <a:t>web: </a:t>
            </a:r>
            <a:r>
              <a:rPr lang="es-ES" altLang="es-ES" sz="1000" dirty="0" smtClean="0">
                <a:hlinkClick r:id="rId2"/>
              </a:rPr>
              <a:t>recursoshumanos.us.es</a:t>
            </a:r>
            <a:r>
              <a:rPr lang="es-ES" altLang="es-ES" sz="1000" dirty="0" smtClean="0"/>
              <a:t>. e-mail</a:t>
            </a:r>
            <a:r>
              <a:rPr lang="es-ES" altLang="es-ES" sz="1000" dirty="0"/>
              <a:t>: </a:t>
            </a:r>
            <a:r>
              <a:rPr lang="es-ES" altLang="es-ES" sz="1000" dirty="0" smtClean="0">
                <a:hlinkClick r:id="rId3"/>
              </a:rPr>
              <a:t>seprus@us.es</a:t>
            </a:r>
            <a:r>
              <a:rPr lang="es-ES" altLang="es-ES" sz="1000" dirty="0" smtClean="0"/>
              <a:t> </a:t>
            </a:r>
            <a:r>
              <a:rPr lang="es-ES" sz="1000" dirty="0"/>
              <a:t>Colaborador: </a:t>
            </a:r>
            <a:r>
              <a:rPr lang="es-ES" sz="1000" dirty="0" smtClean="0"/>
              <a:t>Buenas </a:t>
            </a:r>
            <a:r>
              <a:rPr lang="es-ES" sz="1000" dirty="0"/>
              <a:t>practicas  Pabellón de </a:t>
            </a:r>
            <a:r>
              <a:rPr lang="es-ES" sz="1000" dirty="0" smtClean="0"/>
              <a:t>Uruguay</a:t>
            </a:r>
            <a:r>
              <a:rPr lang="es-ES" altLang="es-ES" sz="1800" dirty="0" smtClean="0"/>
              <a:t> </a:t>
            </a:r>
            <a:endParaRPr lang="es-ES" altLang="es-ES" sz="1800" dirty="0"/>
          </a:p>
        </p:txBody>
      </p:sp>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3555" y="1471930"/>
            <a:ext cx="2229492" cy="4591890"/>
          </a:xfrm>
          <a:prstGeom prst="rect">
            <a:avLst/>
          </a:prstGeom>
        </p:spPr>
      </p:pic>
    </p:spTree>
    <p:extLst>
      <p:ext uri="{BB962C8B-B14F-4D97-AF65-F5344CB8AC3E}">
        <p14:creationId xmlns:p14="http://schemas.microsoft.com/office/powerpoint/2010/main" val="3489738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39842" y="142227"/>
            <a:ext cx="11797259" cy="4616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p>
            <a:pPr algn="ctr">
              <a:spcAft>
                <a:spcPts val="0"/>
              </a:spcAft>
              <a:tabLst>
                <a:tab pos="2700020" algn="ctr"/>
                <a:tab pos="5400040" algn="r"/>
              </a:tabLst>
            </a:pPr>
            <a:r>
              <a:rPr lang="es-ES" sz="2400" cap="all" dirty="0"/>
              <a:t>PLAN DE AUTOPROTECCIÓN del centro</a:t>
            </a:r>
            <a:endParaRPr lang="es-ES" sz="2000" dirty="0">
              <a:ea typeface="Meiryo" panose="020B0604030504040204" pitchFamily="34" charset="-128"/>
              <a:cs typeface="Times New Roman" panose="02020603050405020304" pitchFamily="18" charset="0"/>
            </a:endParaRPr>
          </a:p>
        </p:txBody>
      </p:sp>
      <p:sp>
        <p:nvSpPr>
          <p:cNvPr id="7" name="Rectángulo 6"/>
          <p:cNvSpPr/>
          <p:nvPr/>
        </p:nvSpPr>
        <p:spPr>
          <a:xfrm>
            <a:off x="239842" y="675480"/>
            <a:ext cx="11797259" cy="1077218"/>
          </a:xfrm>
          <a:prstGeom prst="rect">
            <a:avLst/>
          </a:prstGeom>
        </p:spPr>
        <p:txBody>
          <a:bodyPr wrap="square">
            <a:spAutoFit/>
          </a:bodyPr>
          <a:lstStyle/>
          <a:p>
            <a:pPr marL="179388" algn="ctr">
              <a:spcBef>
                <a:spcPts val="2000"/>
              </a:spcBef>
              <a:spcAft>
                <a:spcPts val="200"/>
              </a:spcAft>
            </a:pPr>
            <a:r>
              <a:rPr lang="es-ES" sz="3200" b="1" kern="0"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Actuación del EAE en caso de emergencia y evacuación </a:t>
            </a:r>
            <a:r>
              <a:rPr lang="es-ES" sz="3200" b="1" kern="0"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con personas </a:t>
            </a:r>
            <a:r>
              <a:rPr lang="es-ES" sz="3200" b="1" kern="0"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con </a:t>
            </a:r>
            <a:r>
              <a:rPr lang="es-ES" sz="3200" b="1" kern="0" dirty="0" smtClean="0">
                <a:solidFill>
                  <a:srgbClr val="B01513"/>
                </a:solidFill>
                <a:latin typeface="Century Gothic" panose="020B0502020202020204" pitchFamily="34" charset="0"/>
                <a:ea typeface="Meiryo" panose="020B0604030504040204" pitchFamily="34" charset="-128"/>
                <a:cs typeface="Times New Roman" panose="02020603050405020304" pitchFamily="18" charset="0"/>
              </a:rPr>
              <a:t>necesidades especiales </a:t>
            </a:r>
            <a:endParaRPr lang="es-ES" sz="3200" b="1" kern="0"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endParaRPr>
          </a:p>
        </p:txBody>
      </p:sp>
      <p:sp>
        <p:nvSpPr>
          <p:cNvPr id="5" name="CuadroTexto 4"/>
          <p:cNvSpPr txBox="1"/>
          <p:nvPr/>
        </p:nvSpPr>
        <p:spPr>
          <a:xfrm>
            <a:off x="4783271" y="1812845"/>
            <a:ext cx="7186718" cy="2723823"/>
          </a:xfrm>
          <a:prstGeom prst="rect">
            <a:avLst/>
          </a:prstGeom>
          <a:noFill/>
        </p:spPr>
        <p:txBody>
          <a:bodyPr wrap="square" rtlCol="0">
            <a:spAutoFit/>
          </a:bodyPr>
          <a:lstStyle/>
          <a:p>
            <a:pPr marL="342900" indent="-342900" algn="just">
              <a:buFont typeface="Arial" panose="020B0604020202020204" pitchFamily="34" charset="0"/>
              <a:buChar char="•"/>
            </a:pPr>
            <a:r>
              <a:rPr lang="es-ES" sz="2000" dirty="0" smtClean="0">
                <a:latin typeface="Century Gothic" panose="020B0502020202020204" pitchFamily="34" charset="0"/>
                <a:ea typeface="Meiryo" panose="020B0604030504040204" pitchFamily="34" charset="-128"/>
                <a:cs typeface="Times New Roman" panose="02020603050405020304" pitchFamily="18" charset="0"/>
              </a:rPr>
              <a:t>La persona que actúe como  EAE acompañará a la </a:t>
            </a:r>
            <a:r>
              <a:rPr lang="es-ES" sz="2000" dirty="0">
                <a:latin typeface="Century Gothic" panose="020B0502020202020204" pitchFamily="34" charset="0"/>
                <a:ea typeface="Meiryo" panose="020B0604030504040204" pitchFamily="34" charset="-128"/>
                <a:cs typeface="Times New Roman" panose="02020603050405020304" pitchFamily="18" charset="0"/>
              </a:rPr>
              <a:t>persona con necesidad especial </a:t>
            </a:r>
            <a:r>
              <a:rPr lang="es-ES" sz="2000" dirty="0" smtClean="0">
                <a:latin typeface="Century Gothic" panose="020B0502020202020204" pitchFamily="34" charset="0"/>
                <a:ea typeface="Meiryo" panose="020B0604030504040204" pitchFamily="34" charset="-128"/>
                <a:cs typeface="Times New Roman" panose="02020603050405020304" pitchFamily="18" charset="0"/>
              </a:rPr>
              <a:t>en </a:t>
            </a:r>
            <a:r>
              <a:rPr lang="es-ES" sz="2000" dirty="0">
                <a:latin typeface="Century Gothic" panose="020B0502020202020204" pitchFamily="34" charset="0"/>
                <a:ea typeface="Meiryo" panose="020B0604030504040204" pitchFamily="34" charset="-128"/>
                <a:cs typeface="Times New Roman" panose="02020603050405020304" pitchFamily="18" charset="0"/>
              </a:rPr>
              <a:t>silla de </a:t>
            </a:r>
            <a:r>
              <a:rPr lang="es-ES" sz="2000" dirty="0" smtClean="0">
                <a:latin typeface="Century Gothic" panose="020B0502020202020204" pitchFamily="34" charset="0"/>
                <a:ea typeface="Meiryo" panose="020B0604030504040204" pitchFamily="34" charset="-128"/>
                <a:cs typeface="Times New Roman" panose="02020603050405020304" pitchFamily="18" charset="0"/>
              </a:rPr>
              <a:t>ruedas </a:t>
            </a:r>
            <a:r>
              <a:rPr lang="es-ES" sz="2000" dirty="0" smtClean="0">
                <a:latin typeface="Century Gothic" panose="020B0502020202020204" pitchFamily="34" charset="0"/>
                <a:ea typeface="Meiryo" panose="020B0604030504040204" pitchFamily="34" charset="-128"/>
                <a:cs typeface="Times New Roman" panose="02020603050405020304" pitchFamily="18" charset="0"/>
              </a:rPr>
              <a:t>al punto de rescate más próximo, </a:t>
            </a:r>
            <a:r>
              <a:rPr lang="es-ES" sz="2000" dirty="0" smtClean="0">
                <a:latin typeface="Century Gothic" panose="020B0502020202020204" pitchFamily="34" charset="0"/>
                <a:ea typeface="Meiryo" panose="020B0604030504040204" pitchFamily="34" charset="-128"/>
                <a:cs typeface="Times New Roman" panose="02020603050405020304" pitchFamily="18" charset="0"/>
              </a:rPr>
              <a:t>en </a:t>
            </a:r>
            <a:r>
              <a:rPr lang="es-ES" sz="2000" dirty="0" smtClean="0">
                <a:latin typeface="Century Gothic" panose="020B0502020202020204" pitchFamily="34" charset="0"/>
                <a:ea typeface="Meiryo" panose="020B0604030504040204" pitchFamily="34" charset="-128"/>
                <a:cs typeface="Times New Roman" panose="02020603050405020304" pitchFamily="18" charset="0"/>
              </a:rPr>
              <a:t>la planta donde se </a:t>
            </a:r>
            <a:r>
              <a:rPr lang="es-ES" sz="2000" dirty="0" smtClean="0">
                <a:latin typeface="Century Gothic" panose="020B0502020202020204" pitchFamily="34" charset="0"/>
                <a:ea typeface="Meiryo" panose="020B0604030504040204" pitchFamily="34" charset="-128"/>
                <a:cs typeface="Times New Roman" panose="02020603050405020304" pitchFamily="18" charset="0"/>
              </a:rPr>
              <a:t>encuentra, y lo acompañará </a:t>
            </a:r>
            <a:r>
              <a:rPr lang="es-ES" sz="2000" dirty="0" smtClean="0">
                <a:latin typeface="Century Gothic" panose="020B0502020202020204" pitchFamily="34" charset="0"/>
                <a:ea typeface="Meiryo" panose="020B0604030504040204" pitchFamily="34" charset="-128"/>
                <a:cs typeface="Times New Roman" panose="02020603050405020304" pitchFamily="18" charset="0"/>
              </a:rPr>
              <a:t>en todo momento, hasta el rescate </a:t>
            </a:r>
            <a:r>
              <a:rPr lang="es-ES" sz="2000" dirty="0" smtClean="0">
                <a:latin typeface="Century Gothic" panose="020B0502020202020204" pitchFamily="34" charset="0"/>
                <a:ea typeface="Meiryo" panose="020B0604030504040204" pitchFamily="34" charset="-128"/>
                <a:cs typeface="Times New Roman" panose="02020603050405020304" pitchFamily="18" charset="0"/>
              </a:rPr>
              <a:t>por personal </a:t>
            </a:r>
            <a:r>
              <a:rPr lang="es-ES" sz="2000" dirty="0" smtClean="0">
                <a:latin typeface="Century Gothic" panose="020B0502020202020204" pitchFamily="34" charset="0"/>
                <a:ea typeface="Meiryo" panose="020B0604030504040204" pitchFamily="34" charset="-128"/>
                <a:cs typeface="Times New Roman" panose="02020603050405020304" pitchFamily="18" charset="0"/>
              </a:rPr>
              <a:t>especializado o </a:t>
            </a:r>
            <a:r>
              <a:rPr lang="es-ES" sz="2000" dirty="0" smtClean="0">
                <a:latin typeface="Century Gothic" panose="020B0502020202020204" pitchFamily="34" charset="0"/>
                <a:ea typeface="Meiryo" panose="020B0604030504040204" pitchFamily="34" charset="-128"/>
                <a:cs typeface="Times New Roman" panose="02020603050405020304" pitchFamily="18" charset="0"/>
              </a:rPr>
              <a:t>bomberos.</a:t>
            </a:r>
          </a:p>
          <a:p>
            <a:pPr marL="342900" indent="-342900" algn="just">
              <a:buFont typeface="Arial" panose="020B0604020202020204" pitchFamily="34" charset="0"/>
              <a:buChar char="•"/>
            </a:pPr>
            <a:endParaRPr lang="es-ES" sz="1100" dirty="0" smtClean="0">
              <a:latin typeface="Century Gothic" panose="020B0502020202020204" pitchFamily="34" charset="0"/>
              <a:ea typeface="Meiryo" panose="020B0604030504040204" pitchFamily="34" charset="-128"/>
              <a:cs typeface="Times New Roman" panose="02020603050405020304" pitchFamily="18" charset="0"/>
            </a:endParaRPr>
          </a:p>
          <a:p>
            <a:pPr marL="342900" indent="-342900" algn="just">
              <a:buFont typeface="Arial" panose="020B0604020202020204" pitchFamily="34" charset="0"/>
              <a:buChar char="•"/>
            </a:pPr>
            <a:r>
              <a:rPr lang="es-ES" sz="2000" dirty="0" smtClean="0">
                <a:latin typeface="Century Gothic" panose="020B0502020202020204" pitchFamily="34" charset="0"/>
                <a:ea typeface="Meiryo" panose="020B0604030504040204" pitchFamily="34" charset="-128"/>
                <a:cs typeface="Times New Roman" panose="02020603050405020304" pitchFamily="18" charset="0"/>
              </a:rPr>
              <a:t>Hacer llegar al </a:t>
            </a:r>
            <a:r>
              <a:rPr lang="es-ES" sz="2000" dirty="0" smtClean="0">
                <a:latin typeface="Century Gothic" panose="020B0502020202020204" pitchFamily="34" charset="0"/>
                <a:ea typeface="Meiryo" panose="020B0604030504040204" pitchFamily="34" charset="-128"/>
                <a:cs typeface="Times New Roman" panose="02020603050405020304" pitchFamily="18" charset="0"/>
              </a:rPr>
              <a:t>Jefe de Intervención </a:t>
            </a:r>
            <a:r>
              <a:rPr lang="es-ES" sz="2000" dirty="0" smtClean="0">
                <a:latin typeface="Century Gothic" panose="020B0502020202020204" pitchFamily="34" charset="0"/>
                <a:ea typeface="Meiryo" panose="020B0604030504040204" pitchFamily="34" charset="-128"/>
                <a:cs typeface="Times New Roman" panose="02020603050405020304" pitchFamily="18" charset="0"/>
              </a:rPr>
              <a:t>la </a:t>
            </a:r>
            <a:r>
              <a:rPr lang="es-ES" sz="2000" dirty="0" smtClean="0">
                <a:latin typeface="Century Gothic" panose="020B0502020202020204" pitchFamily="34" charset="0"/>
                <a:ea typeface="Meiryo" panose="020B0604030504040204" pitchFamily="34" charset="-128"/>
                <a:cs typeface="Times New Roman" panose="02020603050405020304" pitchFamily="18" charset="0"/>
              </a:rPr>
              <a:t>ubicación exacta de estas personas en el </a:t>
            </a:r>
            <a:r>
              <a:rPr lang="es-ES" sz="2000" dirty="0" smtClean="0">
                <a:latin typeface="Century Gothic" panose="020B0502020202020204" pitchFamily="34" charset="0"/>
                <a:ea typeface="Meiryo" panose="020B0604030504040204" pitchFamily="34" charset="-128"/>
                <a:cs typeface="Times New Roman" panose="02020603050405020304" pitchFamily="18" charset="0"/>
              </a:rPr>
              <a:t>Centro.</a:t>
            </a:r>
            <a:endParaRPr lang="es-ES" sz="2000" dirty="0">
              <a:latin typeface="Century Gothic" panose="020B0502020202020204" pitchFamily="34" charset="0"/>
              <a:ea typeface="Meiryo" panose="020B0604030504040204" pitchFamily="34" charset="-128"/>
              <a:cs typeface="Times New Roman" panose="02020603050405020304" pitchFamily="18" charset="0"/>
            </a:endParaRPr>
          </a:p>
        </p:txBody>
      </p:sp>
      <p:sp>
        <p:nvSpPr>
          <p:cNvPr id="10" name="Text Box 123"/>
          <p:cNvSpPr txBox="1">
            <a:spLocks noChangeArrowheads="1"/>
          </p:cNvSpPr>
          <p:nvPr/>
        </p:nvSpPr>
        <p:spPr bwMode="auto">
          <a:xfrm>
            <a:off x="0" y="6491558"/>
            <a:ext cx="1219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r>
              <a:rPr lang="es-ES" altLang="es-ES" sz="1000" b="1" dirty="0">
                <a:solidFill>
                  <a:srgbClr val="C00000"/>
                </a:solidFill>
              </a:rPr>
              <a:t>Se</a:t>
            </a:r>
            <a:r>
              <a:rPr lang="es-ES" altLang="es-ES" sz="1000" dirty="0"/>
              <a:t>rvicio de </a:t>
            </a:r>
            <a:r>
              <a:rPr lang="es-ES" altLang="es-ES" sz="1000" b="1" dirty="0">
                <a:solidFill>
                  <a:srgbClr val="C00000"/>
                </a:solidFill>
              </a:rPr>
              <a:t>P</a:t>
            </a:r>
            <a:r>
              <a:rPr lang="es-ES" altLang="es-ES" sz="1000" dirty="0"/>
              <a:t>revención de </a:t>
            </a:r>
            <a:r>
              <a:rPr lang="es-ES" altLang="es-ES" sz="1000" b="1" dirty="0">
                <a:solidFill>
                  <a:srgbClr val="C00000"/>
                </a:solidFill>
              </a:rPr>
              <a:t>R</a:t>
            </a:r>
            <a:r>
              <a:rPr lang="es-ES" altLang="es-ES" sz="1000" dirty="0"/>
              <a:t>iesgos Laborales de la </a:t>
            </a:r>
            <a:r>
              <a:rPr lang="es-ES" altLang="es-ES" sz="1000" b="1" dirty="0">
                <a:solidFill>
                  <a:srgbClr val="C00000"/>
                </a:solidFill>
              </a:rPr>
              <a:t>U</a:t>
            </a:r>
            <a:r>
              <a:rPr lang="es-ES" altLang="es-ES" sz="1000" dirty="0"/>
              <a:t>niversidad de </a:t>
            </a:r>
            <a:r>
              <a:rPr lang="es-ES" altLang="es-ES" sz="1000" b="1" dirty="0">
                <a:solidFill>
                  <a:srgbClr val="C00000"/>
                </a:solidFill>
              </a:rPr>
              <a:t>S</a:t>
            </a:r>
            <a:r>
              <a:rPr lang="es-ES" altLang="es-ES" sz="1000" dirty="0"/>
              <a:t>evilla  (</a:t>
            </a:r>
            <a:r>
              <a:rPr lang="es-ES" altLang="es-ES" sz="1200" b="1" dirty="0">
                <a:solidFill>
                  <a:srgbClr val="C00000"/>
                </a:solidFill>
              </a:rPr>
              <a:t>SEPRUS</a:t>
            </a:r>
            <a:r>
              <a:rPr lang="es-ES" altLang="es-ES" sz="1000" dirty="0"/>
              <a:t>)  </a:t>
            </a:r>
            <a:r>
              <a:rPr lang="es-ES" altLang="es-ES" sz="1000" dirty="0" smtClean="0"/>
              <a:t>web: </a:t>
            </a:r>
            <a:r>
              <a:rPr lang="es-ES" altLang="es-ES" sz="1000" dirty="0" smtClean="0">
                <a:hlinkClick r:id="rId2"/>
              </a:rPr>
              <a:t>recursoshumanos.us.es</a:t>
            </a:r>
            <a:r>
              <a:rPr lang="es-ES" altLang="es-ES" sz="1000" dirty="0" smtClean="0"/>
              <a:t>. e-mail</a:t>
            </a:r>
            <a:r>
              <a:rPr lang="es-ES" altLang="es-ES" sz="1000" dirty="0"/>
              <a:t>: </a:t>
            </a:r>
            <a:r>
              <a:rPr lang="es-ES" altLang="es-ES" sz="1000" dirty="0" smtClean="0">
                <a:hlinkClick r:id="rId3"/>
              </a:rPr>
              <a:t>seprus@us.es</a:t>
            </a:r>
            <a:r>
              <a:rPr lang="es-ES" altLang="es-ES" sz="1000" dirty="0" smtClean="0"/>
              <a:t> </a:t>
            </a:r>
            <a:r>
              <a:rPr lang="es-ES" sz="1000" dirty="0"/>
              <a:t>Colaborador: </a:t>
            </a:r>
            <a:r>
              <a:rPr lang="es-ES" sz="1000" dirty="0" smtClean="0"/>
              <a:t>Buenas </a:t>
            </a:r>
            <a:r>
              <a:rPr lang="es-ES" sz="1000" dirty="0"/>
              <a:t>practicas  Pabellón de </a:t>
            </a:r>
            <a:r>
              <a:rPr lang="es-ES" sz="1000" dirty="0" smtClean="0"/>
              <a:t>Uruguay</a:t>
            </a:r>
            <a:r>
              <a:rPr lang="es-ES" altLang="es-ES" sz="1800" dirty="0" smtClean="0"/>
              <a:t> </a:t>
            </a:r>
            <a:endParaRPr lang="es-ES" altLang="es-ES" sz="1800" dirty="0"/>
          </a:p>
        </p:txBody>
      </p:sp>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4959" y="4929008"/>
            <a:ext cx="4175030" cy="1296000"/>
          </a:xfrm>
          <a:prstGeom prst="rect">
            <a:avLst/>
          </a:prstGeom>
        </p:spPr>
      </p:pic>
      <p:grpSp>
        <p:nvGrpSpPr>
          <p:cNvPr id="8" name="Grupo 7"/>
          <p:cNvGrpSpPr/>
          <p:nvPr/>
        </p:nvGrpSpPr>
        <p:grpSpPr>
          <a:xfrm>
            <a:off x="278381" y="1855437"/>
            <a:ext cx="4572001" cy="2772000"/>
            <a:chOff x="278381" y="1752697"/>
            <a:chExt cx="4572001" cy="2772000"/>
          </a:xfrm>
        </p:grpSpPr>
        <p:grpSp>
          <p:nvGrpSpPr>
            <p:cNvPr id="14" name="Grupo 13"/>
            <p:cNvGrpSpPr/>
            <p:nvPr/>
          </p:nvGrpSpPr>
          <p:grpSpPr>
            <a:xfrm>
              <a:off x="278381" y="1752698"/>
              <a:ext cx="4572001" cy="2663506"/>
              <a:chOff x="390333" y="5240745"/>
              <a:chExt cx="4572001" cy="2663506"/>
            </a:xfrm>
          </p:grpSpPr>
          <p:sp>
            <p:nvSpPr>
              <p:cNvPr id="15" name="49 CuadroTexto"/>
              <p:cNvSpPr txBox="1"/>
              <p:nvPr/>
            </p:nvSpPr>
            <p:spPr>
              <a:xfrm>
                <a:off x="390333" y="5240745"/>
                <a:ext cx="4572001" cy="369332"/>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b="1" dirty="0" smtClean="0"/>
                  <a:t>ZONA DE RESCATE PARA DISCAPACITADOS</a:t>
                </a:r>
              </a:p>
            </p:txBody>
          </p:sp>
          <p:pic>
            <p:nvPicPr>
              <p:cNvPr id="16" name="Imagen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50393" y="6016894"/>
                <a:ext cx="2102914" cy="1404000"/>
              </a:xfrm>
              <a:prstGeom prst="rect">
                <a:avLst/>
              </a:prstGeom>
            </p:spPr>
          </p:pic>
          <p:pic>
            <p:nvPicPr>
              <p:cNvPr id="17" name="Imagen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55500" y="5744251"/>
                <a:ext cx="1966144" cy="2160000"/>
              </a:xfrm>
              <a:prstGeom prst="rect">
                <a:avLst/>
              </a:prstGeom>
            </p:spPr>
          </p:pic>
        </p:grpSp>
        <p:sp>
          <p:nvSpPr>
            <p:cNvPr id="4" name="Rectángulo 3"/>
            <p:cNvSpPr/>
            <p:nvPr/>
          </p:nvSpPr>
          <p:spPr>
            <a:xfrm>
              <a:off x="386230" y="1752697"/>
              <a:ext cx="4329929" cy="2772000"/>
            </a:xfrm>
            <a:prstGeom prst="rect">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6" name="Rectángulo 5"/>
          <p:cNvSpPr/>
          <p:nvPr/>
        </p:nvSpPr>
        <p:spPr>
          <a:xfrm>
            <a:off x="239841" y="4506890"/>
            <a:ext cx="7488005" cy="2185214"/>
          </a:xfrm>
          <a:prstGeom prst="rect">
            <a:avLst/>
          </a:prstGeom>
        </p:spPr>
        <p:txBody>
          <a:bodyPr wrap="square">
            <a:spAutoFit/>
          </a:bodyPr>
          <a:lstStyle/>
          <a:p>
            <a:pPr algn="just"/>
            <a:endParaRPr lang="es-ES" dirty="0">
              <a:latin typeface="Century Gothic" panose="020B0502020202020204" pitchFamily="34" charset="0"/>
              <a:ea typeface="Meiryo" panose="020B0604030504040204" pitchFamily="34" charset="-128"/>
              <a:cs typeface="Times New Roman" panose="02020603050405020304" pitchFamily="18" charset="0"/>
            </a:endParaRPr>
          </a:p>
          <a:p>
            <a:pPr marL="342900" indent="-342900" algn="just">
              <a:buFont typeface="Arial" panose="020B0604020202020204" pitchFamily="34" charset="0"/>
              <a:buChar char="•"/>
            </a:pPr>
            <a:r>
              <a:rPr lang="es-ES" sz="2000" dirty="0">
                <a:latin typeface="Century Gothic" panose="020B0502020202020204" pitchFamily="34" charset="0"/>
                <a:ea typeface="Meiryo" panose="020B0604030504040204" pitchFamily="34" charset="-128"/>
                <a:cs typeface="Times New Roman" panose="02020603050405020304" pitchFamily="18" charset="0"/>
              </a:rPr>
              <a:t>Las personas con necesidades especiales que pueden desplazarse por si mismas, se les acompañará hasta el punto de encuentro del  exterior del edificio, tal como indica la Instrucción  </a:t>
            </a:r>
            <a:r>
              <a:rPr lang="es-ES" sz="2000" b="1" dirty="0">
                <a:latin typeface="Century Gothic" panose="020B0502020202020204" pitchFamily="34" charset="0"/>
                <a:ea typeface="Meiryo" panose="020B0604030504040204" pitchFamily="34" charset="-128"/>
                <a:cs typeface="Times New Roman" panose="02020603050405020304" pitchFamily="18" charset="0"/>
              </a:rPr>
              <a:t>IO EMG 001-01 </a:t>
            </a:r>
            <a:r>
              <a:rPr lang="es-ES" sz="2000" dirty="0">
                <a:latin typeface="Century Gothic" panose="020B0502020202020204" pitchFamily="34" charset="0"/>
                <a:ea typeface="Meiryo" panose="020B0604030504040204" pitchFamily="34" charset="-128"/>
                <a:cs typeface="Times New Roman" panose="02020603050405020304" pitchFamily="18" charset="0"/>
              </a:rPr>
              <a:t>de evacuación para este colectivo.</a:t>
            </a:r>
          </a:p>
          <a:p>
            <a:r>
              <a:rPr lang="es-ES" dirty="0">
                <a:latin typeface="Century Gothic" panose="020B0502020202020204" pitchFamily="34" charset="0"/>
                <a:ea typeface="Meiryo" panose="020B0604030504040204" pitchFamily="34" charset="-128"/>
                <a:cs typeface="Times New Roman" panose="02020603050405020304" pitchFamily="18" charset="0"/>
              </a:rPr>
              <a:t> </a:t>
            </a:r>
            <a:endParaRPr lang="es-ES" dirty="0">
              <a:latin typeface="Century Gothic" panose="020B0502020202020204" pitchFamily="34" charset="0"/>
              <a:ea typeface="Meiryo" panose="020B0604030504040204" pitchFamily="34" charset="-128"/>
              <a:cs typeface="Times New Roman" panose="02020603050405020304" pitchFamily="18" charset="0"/>
            </a:endParaRPr>
          </a:p>
        </p:txBody>
      </p:sp>
    </p:spTree>
    <p:extLst>
      <p:ext uri="{BB962C8B-B14F-4D97-AF65-F5344CB8AC3E}">
        <p14:creationId xmlns:p14="http://schemas.microsoft.com/office/powerpoint/2010/main" val="424608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39842" y="142227"/>
            <a:ext cx="11797259" cy="4616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p>
            <a:pPr algn="ctr">
              <a:spcAft>
                <a:spcPts val="0"/>
              </a:spcAft>
              <a:tabLst>
                <a:tab pos="2700020" algn="ctr"/>
                <a:tab pos="5400040" algn="r"/>
              </a:tabLst>
            </a:pPr>
            <a:r>
              <a:rPr lang="es-ES" sz="2400" cap="all" dirty="0"/>
              <a:t>PLAN DE AUTOPROTECCIÓN del centro</a:t>
            </a:r>
            <a:endParaRPr lang="es-ES" sz="2000" dirty="0">
              <a:ea typeface="Meiryo" panose="020B0604030504040204" pitchFamily="34" charset="-128"/>
              <a:cs typeface="Times New Roman" panose="02020603050405020304" pitchFamily="18" charset="0"/>
            </a:endParaRPr>
          </a:p>
        </p:txBody>
      </p:sp>
      <p:sp>
        <p:nvSpPr>
          <p:cNvPr id="7" name="Rectángulo 6"/>
          <p:cNvSpPr/>
          <p:nvPr/>
        </p:nvSpPr>
        <p:spPr>
          <a:xfrm>
            <a:off x="260389" y="638154"/>
            <a:ext cx="11776711" cy="584775"/>
          </a:xfrm>
          <a:prstGeom prst="rect">
            <a:avLst/>
          </a:prstGeom>
        </p:spPr>
        <p:txBody>
          <a:bodyPr wrap="square">
            <a:spAutoFit/>
          </a:bodyPr>
          <a:lstStyle/>
          <a:p>
            <a:pPr marL="179388">
              <a:spcBef>
                <a:spcPts val="2000"/>
              </a:spcBef>
              <a:spcAft>
                <a:spcPts val="200"/>
              </a:spcAft>
            </a:pPr>
            <a:r>
              <a:rPr lang="es-ES" sz="3200" b="1" kern="0"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Pautas </a:t>
            </a:r>
            <a:r>
              <a:rPr lang="es-ES" sz="3200" b="1" kern="0" dirty="0">
                <a:solidFill>
                  <a:srgbClr val="B01513"/>
                </a:solidFill>
                <a:latin typeface="Century Gothic" panose="020B0502020202020204" pitchFamily="34" charset="0"/>
                <a:ea typeface="Meiryo" panose="020B0604030504040204" pitchFamily="34" charset="-128"/>
                <a:cs typeface="Times New Roman" panose="02020603050405020304" pitchFamily="18" charset="0"/>
              </a:rPr>
              <a:t>g</a:t>
            </a:r>
            <a:r>
              <a:rPr lang="es-ES" sz="3200" b="1" kern="0"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enerales a realizar en un caso de Emergencia</a:t>
            </a:r>
          </a:p>
        </p:txBody>
      </p:sp>
      <p:sp>
        <p:nvSpPr>
          <p:cNvPr id="9" name="CuadroTexto 8"/>
          <p:cNvSpPr txBox="1"/>
          <p:nvPr/>
        </p:nvSpPr>
        <p:spPr>
          <a:xfrm>
            <a:off x="6471138" y="4548554"/>
            <a:ext cx="633047" cy="422031"/>
          </a:xfrm>
          <a:prstGeom prst="rect">
            <a:avLst/>
          </a:prstGeom>
          <a:noFill/>
        </p:spPr>
        <p:txBody>
          <a:bodyPr wrap="square" rtlCol="0">
            <a:spAutoFit/>
          </a:bodyPr>
          <a:lstStyle/>
          <a:p>
            <a:endParaRPr lang="es-ES" dirty="0"/>
          </a:p>
        </p:txBody>
      </p:sp>
      <p:sp>
        <p:nvSpPr>
          <p:cNvPr id="18" name="Text Box 123"/>
          <p:cNvSpPr txBox="1">
            <a:spLocks noChangeArrowheads="1"/>
          </p:cNvSpPr>
          <p:nvPr/>
        </p:nvSpPr>
        <p:spPr bwMode="auto">
          <a:xfrm>
            <a:off x="0" y="6491558"/>
            <a:ext cx="1219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r>
              <a:rPr lang="es-ES" altLang="es-ES" sz="1000" b="1" dirty="0">
                <a:solidFill>
                  <a:srgbClr val="C00000"/>
                </a:solidFill>
              </a:rPr>
              <a:t>Se</a:t>
            </a:r>
            <a:r>
              <a:rPr lang="es-ES" altLang="es-ES" sz="1000" dirty="0"/>
              <a:t>rvicio de </a:t>
            </a:r>
            <a:r>
              <a:rPr lang="es-ES" altLang="es-ES" sz="1000" b="1" dirty="0">
                <a:solidFill>
                  <a:srgbClr val="C00000"/>
                </a:solidFill>
              </a:rPr>
              <a:t>P</a:t>
            </a:r>
            <a:r>
              <a:rPr lang="es-ES" altLang="es-ES" sz="1000" dirty="0"/>
              <a:t>revención de </a:t>
            </a:r>
            <a:r>
              <a:rPr lang="es-ES" altLang="es-ES" sz="1000" b="1" dirty="0">
                <a:solidFill>
                  <a:srgbClr val="C00000"/>
                </a:solidFill>
              </a:rPr>
              <a:t>R</a:t>
            </a:r>
            <a:r>
              <a:rPr lang="es-ES" altLang="es-ES" sz="1000" dirty="0"/>
              <a:t>iesgos Laborales de la </a:t>
            </a:r>
            <a:r>
              <a:rPr lang="es-ES" altLang="es-ES" sz="1000" b="1" dirty="0">
                <a:solidFill>
                  <a:srgbClr val="C00000"/>
                </a:solidFill>
              </a:rPr>
              <a:t>U</a:t>
            </a:r>
            <a:r>
              <a:rPr lang="es-ES" altLang="es-ES" sz="1000" dirty="0"/>
              <a:t>niversidad de </a:t>
            </a:r>
            <a:r>
              <a:rPr lang="es-ES" altLang="es-ES" sz="1000" b="1" dirty="0">
                <a:solidFill>
                  <a:srgbClr val="C00000"/>
                </a:solidFill>
              </a:rPr>
              <a:t>S</a:t>
            </a:r>
            <a:r>
              <a:rPr lang="es-ES" altLang="es-ES" sz="1000" dirty="0"/>
              <a:t>evilla  (</a:t>
            </a:r>
            <a:r>
              <a:rPr lang="es-ES" altLang="es-ES" sz="1200" b="1" dirty="0">
                <a:solidFill>
                  <a:srgbClr val="C00000"/>
                </a:solidFill>
              </a:rPr>
              <a:t>SEPRUS</a:t>
            </a:r>
            <a:r>
              <a:rPr lang="es-ES" altLang="es-ES" sz="1000" dirty="0"/>
              <a:t>)  </a:t>
            </a:r>
            <a:r>
              <a:rPr lang="es-ES" altLang="es-ES" sz="1000" dirty="0" smtClean="0"/>
              <a:t>web: </a:t>
            </a:r>
            <a:r>
              <a:rPr lang="es-ES" altLang="es-ES" sz="1000" dirty="0" smtClean="0">
                <a:hlinkClick r:id="rId2"/>
              </a:rPr>
              <a:t>recursoshumanos.us.es</a:t>
            </a:r>
            <a:r>
              <a:rPr lang="es-ES" altLang="es-ES" sz="1000" dirty="0" smtClean="0"/>
              <a:t>. e-mail</a:t>
            </a:r>
            <a:r>
              <a:rPr lang="es-ES" altLang="es-ES" sz="1000" dirty="0"/>
              <a:t>: </a:t>
            </a:r>
            <a:r>
              <a:rPr lang="es-ES" altLang="es-ES" sz="1000" dirty="0" smtClean="0">
                <a:hlinkClick r:id="rId3"/>
              </a:rPr>
              <a:t>seprus@us.es</a:t>
            </a:r>
            <a:r>
              <a:rPr lang="es-ES" altLang="es-ES" sz="1000" dirty="0" smtClean="0"/>
              <a:t> </a:t>
            </a:r>
            <a:r>
              <a:rPr lang="es-ES" sz="1000" dirty="0"/>
              <a:t>Colaborador: </a:t>
            </a:r>
            <a:r>
              <a:rPr lang="es-ES" sz="1000" dirty="0" smtClean="0"/>
              <a:t>Buenas </a:t>
            </a:r>
            <a:r>
              <a:rPr lang="es-ES" sz="1000" dirty="0"/>
              <a:t>practicas  Pabellón de </a:t>
            </a:r>
            <a:r>
              <a:rPr lang="es-ES" sz="1000" dirty="0" smtClean="0"/>
              <a:t>Uruguay</a:t>
            </a:r>
            <a:r>
              <a:rPr lang="es-ES" altLang="es-ES" sz="1800" dirty="0" smtClean="0"/>
              <a:t> </a:t>
            </a:r>
            <a:endParaRPr lang="es-ES" altLang="es-ES" sz="1800" dirty="0"/>
          </a:p>
        </p:txBody>
      </p:sp>
      <p:sp>
        <p:nvSpPr>
          <p:cNvPr id="10" name="Rectángulo 9"/>
          <p:cNvSpPr/>
          <p:nvPr/>
        </p:nvSpPr>
        <p:spPr>
          <a:xfrm>
            <a:off x="318500" y="1335871"/>
            <a:ext cx="11718602" cy="5363007"/>
          </a:xfrm>
          <a:prstGeom prst="rect">
            <a:avLst/>
          </a:prstGeom>
        </p:spPr>
        <p:txBody>
          <a:bodyPr wrap="square">
            <a:spAutoFit/>
          </a:bodyPr>
          <a:lstStyle/>
          <a:p>
            <a:pPr marL="342900" indent="-342900" algn="just" eaLnBrk="0" fontAlgn="base" hangingPunct="0">
              <a:lnSpc>
                <a:spcPct val="125000"/>
              </a:lnSpc>
              <a:spcBef>
                <a:spcPct val="0"/>
              </a:spcBef>
              <a:spcAft>
                <a:spcPct val="0"/>
              </a:spcAft>
              <a:buFont typeface="Arial" panose="020B0604020202020204" pitchFamily="34" charset="0"/>
              <a:buChar char="•"/>
            </a:pPr>
            <a:r>
              <a:rPr lang="es-ES" sz="2000" dirty="0" smtClean="0">
                <a:latin typeface="Century Gothic" panose="020B0502020202020204" pitchFamily="34" charset="0"/>
                <a:ea typeface="Meiryo" panose="020B0604030504040204" pitchFamily="34" charset="-128"/>
                <a:cs typeface="Times New Roman" panose="02020603050405020304" pitchFamily="18" charset="0"/>
              </a:rPr>
              <a:t>Todo </a:t>
            </a:r>
            <a:r>
              <a:rPr lang="es-ES" sz="2000" dirty="0">
                <a:latin typeface="Century Gothic" panose="020B0502020202020204" pitchFamily="34" charset="0"/>
                <a:ea typeface="Meiryo" panose="020B0604030504040204" pitchFamily="34" charset="-128"/>
                <a:cs typeface="Times New Roman" panose="02020603050405020304" pitchFamily="18" charset="0"/>
              </a:rPr>
              <a:t>el personal que se encuentre en esos momentos en el Centro de trabajo (Facultad / Escuela / Centro / Edificio), evacuará a la mayor brevedad posible las instalaciones, siguiendo el protocolo </a:t>
            </a:r>
            <a:r>
              <a:rPr lang="es-ES" sz="2000" dirty="0" smtClean="0">
                <a:latin typeface="Century Gothic" panose="020B0502020202020204" pitchFamily="34" charset="0"/>
                <a:ea typeface="Meiryo" panose="020B0604030504040204" pitchFamily="34" charset="-128"/>
                <a:cs typeface="Times New Roman" panose="02020603050405020304" pitchFamily="18" charset="0"/>
              </a:rPr>
              <a:t>establecido (VER FICHA ADJUNTA CORRESPONDIENTE) , </a:t>
            </a:r>
            <a:r>
              <a:rPr lang="es-ES" sz="2000" dirty="0">
                <a:latin typeface="Century Gothic" panose="020B0502020202020204" pitchFamily="34" charset="0"/>
                <a:ea typeface="Meiryo" panose="020B0604030504040204" pitchFamily="34" charset="-128"/>
                <a:cs typeface="Times New Roman" panose="02020603050405020304" pitchFamily="18" charset="0"/>
              </a:rPr>
              <a:t>saliendo por las puertas antes </a:t>
            </a:r>
            <a:r>
              <a:rPr lang="es-ES" sz="2000" dirty="0" smtClean="0">
                <a:latin typeface="Century Gothic" panose="020B0502020202020204" pitchFamily="34" charset="0"/>
                <a:ea typeface="Meiryo" panose="020B0604030504040204" pitchFamily="34" charset="-128"/>
                <a:cs typeface="Times New Roman" panose="02020603050405020304" pitchFamily="18" charset="0"/>
              </a:rPr>
              <a:t>indicadas, </a:t>
            </a:r>
            <a:r>
              <a:rPr lang="es-ES" sz="2000" dirty="0">
                <a:latin typeface="Century Gothic" panose="020B0502020202020204" pitchFamily="34" charset="0"/>
                <a:ea typeface="Meiryo" panose="020B0604030504040204" pitchFamily="34" charset="-128"/>
                <a:cs typeface="Times New Roman" panose="02020603050405020304" pitchFamily="18" charset="0"/>
              </a:rPr>
              <a:t>según la zona en la que se </a:t>
            </a:r>
            <a:r>
              <a:rPr lang="es-ES" sz="2000" dirty="0" smtClean="0">
                <a:latin typeface="Century Gothic" panose="020B0502020202020204" pitchFamily="34" charset="0"/>
                <a:ea typeface="Meiryo" panose="020B0604030504040204" pitchFamily="34" charset="-128"/>
                <a:cs typeface="Times New Roman" panose="02020603050405020304" pitchFamily="18" charset="0"/>
              </a:rPr>
              <a:t>encuentre.</a:t>
            </a:r>
          </a:p>
          <a:p>
            <a:pPr algn="just" eaLnBrk="0" fontAlgn="base" hangingPunct="0">
              <a:lnSpc>
                <a:spcPct val="125000"/>
              </a:lnSpc>
              <a:spcBef>
                <a:spcPct val="0"/>
              </a:spcBef>
              <a:spcAft>
                <a:spcPct val="0"/>
              </a:spcAft>
            </a:pPr>
            <a:endParaRPr lang="es-ES" sz="1100" dirty="0" smtClean="0">
              <a:latin typeface="Century Gothic" panose="020B0502020202020204" pitchFamily="34" charset="0"/>
              <a:ea typeface="Meiryo" panose="020B0604030504040204" pitchFamily="34" charset="-128"/>
              <a:cs typeface="Times New Roman" panose="02020603050405020304" pitchFamily="18" charset="0"/>
            </a:endParaRPr>
          </a:p>
          <a:p>
            <a:pPr marL="342900" indent="-342900" algn="just" eaLnBrk="0" fontAlgn="base" hangingPunct="0">
              <a:lnSpc>
                <a:spcPct val="125000"/>
              </a:lnSpc>
              <a:spcBef>
                <a:spcPct val="0"/>
              </a:spcBef>
              <a:spcAft>
                <a:spcPct val="0"/>
              </a:spcAft>
              <a:buFont typeface="Arial" panose="020B0604020202020204" pitchFamily="34" charset="0"/>
              <a:buChar char="•"/>
            </a:pPr>
            <a:r>
              <a:rPr lang="es-ES" sz="2000" dirty="0" smtClean="0">
                <a:latin typeface="Century Gothic" panose="020B0502020202020204" pitchFamily="34" charset="0"/>
                <a:ea typeface="Meiryo" panose="020B0604030504040204" pitchFamily="34" charset="-128"/>
                <a:cs typeface="Times New Roman" panose="02020603050405020304" pitchFamily="18" charset="0"/>
              </a:rPr>
              <a:t>Saldrá directamente </a:t>
            </a:r>
            <a:r>
              <a:rPr lang="es-ES" sz="2000" dirty="0">
                <a:latin typeface="Century Gothic" panose="020B0502020202020204" pitchFamily="34" charset="0"/>
                <a:ea typeface="Meiryo" panose="020B0604030504040204" pitchFamily="34" charset="-128"/>
                <a:cs typeface="Times New Roman" panose="02020603050405020304" pitchFamily="18" charset="0"/>
              </a:rPr>
              <a:t>o bien ocupará uno de los puestos de EAE mencionados, para coordinar las tareas de evacuación</a:t>
            </a:r>
            <a:r>
              <a:rPr lang="es-ES" sz="2000" dirty="0" smtClean="0">
                <a:latin typeface="Century Gothic" panose="020B0502020202020204" pitchFamily="34" charset="0"/>
                <a:ea typeface="Meiryo" panose="020B0604030504040204" pitchFamily="34" charset="-128"/>
                <a:cs typeface="Times New Roman" panose="02020603050405020304" pitchFamily="18" charset="0"/>
              </a:rPr>
              <a:t>.</a:t>
            </a:r>
          </a:p>
          <a:p>
            <a:pPr algn="just" eaLnBrk="0" fontAlgn="base" hangingPunct="0">
              <a:lnSpc>
                <a:spcPct val="125000"/>
              </a:lnSpc>
              <a:spcBef>
                <a:spcPct val="0"/>
              </a:spcBef>
              <a:spcAft>
                <a:spcPct val="0"/>
              </a:spcAft>
            </a:pPr>
            <a:r>
              <a:rPr lang="es-ES" sz="1100" dirty="0" smtClean="0">
                <a:latin typeface="Century Gothic" panose="020B0502020202020204" pitchFamily="34" charset="0"/>
                <a:ea typeface="Meiryo" panose="020B0604030504040204" pitchFamily="34" charset="-128"/>
                <a:cs typeface="Times New Roman" panose="02020603050405020304" pitchFamily="18" charset="0"/>
              </a:rPr>
              <a:t> </a:t>
            </a:r>
          </a:p>
          <a:p>
            <a:pPr marL="342900" indent="-342900" algn="just" eaLnBrk="0" fontAlgn="base" hangingPunct="0">
              <a:lnSpc>
                <a:spcPct val="125000"/>
              </a:lnSpc>
              <a:spcBef>
                <a:spcPct val="0"/>
              </a:spcBef>
              <a:spcAft>
                <a:spcPct val="0"/>
              </a:spcAft>
              <a:buFont typeface="Arial" panose="020B0604020202020204" pitchFamily="34" charset="0"/>
              <a:buChar char="•"/>
            </a:pPr>
            <a:r>
              <a:rPr lang="es-ES" sz="2000" b="1" dirty="0" smtClean="0">
                <a:latin typeface="Century Gothic" panose="020B0502020202020204" pitchFamily="34" charset="0"/>
                <a:ea typeface="Meiryo" panose="020B0604030504040204" pitchFamily="34" charset="-128"/>
                <a:cs typeface="Times New Roman" panose="02020603050405020304" pitchFamily="18" charset="0"/>
              </a:rPr>
              <a:t>Los </a:t>
            </a:r>
            <a:r>
              <a:rPr lang="es-ES" sz="2000" b="1" dirty="0">
                <a:latin typeface="Century Gothic" panose="020B0502020202020204" pitchFamily="34" charset="0"/>
                <a:ea typeface="Meiryo" panose="020B0604030504040204" pitchFamily="34" charset="-128"/>
                <a:cs typeface="Times New Roman" panose="02020603050405020304" pitchFamily="18" charset="0"/>
              </a:rPr>
              <a:t>EAE se colocarán los chalecos, si faltaran los nombrados, cualquier persona </a:t>
            </a:r>
            <a:r>
              <a:rPr lang="es-ES" sz="2000" b="1" dirty="0" smtClean="0">
                <a:solidFill>
                  <a:srgbClr val="FF0000"/>
                </a:solidFill>
                <a:latin typeface="Century Gothic" panose="020B0502020202020204" pitchFamily="34" charset="0"/>
                <a:ea typeface="Meiryo" panose="020B0604030504040204" pitchFamily="34" charset="-128"/>
                <a:cs typeface="Times New Roman" panose="02020603050405020304" pitchFamily="18" charset="0"/>
              </a:rPr>
              <a:t>trabajadora</a:t>
            </a:r>
            <a:r>
              <a:rPr lang="es-ES" sz="2000" b="1" dirty="0" smtClean="0">
                <a:latin typeface="Century Gothic" panose="020B0502020202020204" pitchFamily="34" charset="0"/>
                <a:ea typeface="Meiryo" panose="020B0604030504040204" pitchFamily="34" charset="-128"/>
                <a:cs typeface="Times New Roman" panose="02020603050405020304" pitchFamily="18" charset="0"/>
              </a:rPr>
              <a:t> de </a:t>
            </a:r>
            <a:r>
              <a:rPr lang="es-ES" sz="2000" b="1" dirty="0">
                <a:latin typeface="Century Gothic" panose="020B0502020202020204" pitchFamily="34" charset="0"/>
                <a:ea typeface="Meiryo" panose="020B0604030504040204" pitchFamily="34" charset="-128"/>
                <a:cs typeface="Times New Roman" panose="02020603050405020304" pitchFamily="18" charset="0"/>
              </a:rPr>
              <a:t>la zona </a:t>
            </a:r>
            <a:r>
              <a:rPr lang="es-ES" sz="2000" b="1" dirty="0" smtClean="0">
                <a:latin typeface="Century Gothic" panose="020B0502020202020204" pitchFamily="34" charset="0"/>
                <a:ea typeface="Meiryo" panose="020B0604030504040204" pitchFamily="34" charset="-128"/>
                <a:cs typeface="Times New Roman" panose="02020603050405020304" pitchFamily="18" charset="0"/>
              </a:rPr>
              <a:t>que vea que el chaleco amarillo sigue situado dentro de su cajetín deberá realizar dichas funciones</a:t>
            </a:r>
            <a:r>
              <a:rPr lang="es-ES" sz="2000" b="1" dirty="0">
                <a:latin typeface="Century Gothic" panose="020B0502020202020204" pitchFamily="34" charset="0"/>
                <a:ea typeface="Meiryo" panose="020B0604030504040204" pitchFamily="34" charset="-128"/>
                <a:cs typeface="Times New Roman" panose="02020603050405020304" pitchFamily="18" charset="0"/>
              </a:rPr>
              <a:t>, coordinará la evacuación de su zona y dará parte de incidencias al Jefe de Intervención que se </a:t>
            </a:r>
            <a:r>
              <a:rPr lang="es-ES" sz="2000" b="1" dirty="0" smtClean="0">
                <a:latin typeface="Century Gothic" panose="020B0502020202020204" pitchFamily="34" charset="0"/>
                <a:ea typeface="Meiryo" panose="020B0604030504040204" pitchFamily="34" charset="-128"/>
                <a:cs typeface="Times New Roman" panose="02020603050405020304" pitchFamily="18" charset="0"/>
              </a:rPr>
              <a:t>encontrará </a:t>
            </a:r>
            <a:r>
              <a:rPr lang="es-ES" sz="2000" b="1" dirty="0">
                <a:latin typeface="Century Gothic" panose="020B0502020202020204" pitchFamily="34" charset="0"/>
                <a:ea typeface="Meiryo" panose="020B0604030504040204" pitchFamily="34" charset="-128"/>
                <a:cs typeface="Times New Roman" panose="02020603050405020304" pitchFamily="18" charset="0"/>
              </a:rPr>
              <a:t>en el punto de encuentro. </a:t>
            </a:r>
            <a:endParaRPr lang="es-ES" sz="2000" b="1" dirty="0" smtClean="0">
              <a:latin typeface="Century Gothic" panose="020B0502020202020204" pitchFamily="34" charset="0"/>
              <a:ea typeface="Meiryo" panose="020B0604030504040204" pitchFamily="34" charset="-128"/>
              <a:cs typeface="Times New Roman" panose="02020603050405020304" pitchFamily="18" charset="0"/>
            </a:endParaRPr>
          </a:p>
          <a:p>
            <a:pPr algn="just" eaLnBrk="0" fontAlgn="base" hangingPunct="0">
              <a:lnSpc>
                <a:spcPct val="125000"/>
              </a:lnSpc>
              <a:spcBef>
                <a:spcPct val="0"/>
              </a:spcBef>
              <a:spcAft>
                <a:spcPct val="0"/>
              </a:spcAft>
            </a:pPr>
            <a:endParaRPr lang="es-ES" sz="1050" b="1" dirty="0" smtClean="0">
              <a:latin typeface="Century Gothic" panose="020B0502020202020204" pitchFamily="34" charset="0"/>
              <a:ea typeface="Meiryo" panose="020B0604030504040204" pitchFamily="34" charset="-128"/>
              <a:cs typeface="Times New Roman" panose="02020603050405020304" pitchFamily="18" charset="0"/>
            </a:endParaRPr>
          </a:p>
          <a:p>
            <a:pPr marL="342900" indent="-342900" algn="just" eaLnBrk="0" fontAlgn="base" hangingPunct="0">
              <a:lnSpc>
                <a:spcPct val="125000"/>
              </a:lnSpc>
              <a:spcBef>
                <a:spcPct val="0"/>
              </a:spcBef>
              <a:spcAft>
                <a:spcPct val="0"/>
              </a:spcAft>
              <a:buFont typeface="Arial" panose="020B0604020202020204" pitchFamily="34" charset="0"/>
              <a:buChar char="•"/>
            </a:pPr>
            <a:r>
              <a:rPr lang="es-ES" sz="2000" dirty="0" smtClean="0">
                <a:latin typeface="Century Gothic" panose="020B0502020202020204" pitchFamily="34" charset="0"/>
                <a:ea typeface="Meiryo" panose="020B0604030504040204" pitchFamily="34" charset="-128"/>
                <a:cs typeface="Times New Roman" panose="02020603050405020304" pitchFamily="18" charset="0"/>
              </a:rPr>
              <a:t>La evacuación finaliza </a:t>
            </a:r>
            <a:r>
              <a:rPr lang="es-ES" sz="2000" dirty="0">
                <a:latin typeface="Century Gothic" panose="020B0502020202020204" pitchFamily="34" charset="0"/>
                <a:ea typeface="Meiryo" panose="020B0604030504040204" pitchFamily="34" charset="-128"/>
                <a:cs typeface="Times New Roman" panose="02020603050405020304" pitchFamily="18" charset="0"/>
              </a:rPr>
              <a:t>una </a:t>
            </a:r>
            <a:r>
              <a:rPr lang="es-ES" sz="2000" dirty="0" smtClean="0">
                <a:latin typeface="Century Gothic" panose="020B0502020202020204" pitchFamily="34" charset="0"/>
                <a:ea typeface="Meiryo" panose="020B0604030504040204" pitchFamily="34" charset="-128"/>
                <a:cs typeface="Times New Roman" panose="02020603050405020304" pitchFamily="18" charset="0"/>
              </a:rPr>
              <a:t>vez que el </a:t>
            </a:r>
            <a:r>
              <a:rPr lang="es-ES" sz="2000" dirty="0">
                <a:latin typeface="Century Gothic" panose="020B0502020202020204" pitchFamily="34" charset="0"/>
                <a:ea typeface="Meiryo" panose="020B0604030504040204" pitchFamily="34" charset="-128"/>
                <a:cs typeface="Times New Roman" panose="02020603050405020304" pitchFamily="18" charset="0"/>
              </a:rPr>
              <a:t>Jefe de Intervención (JI</a:t>
            </a:r>
            <a:r>
              <a:rPr lang="es-ES" sz="2000" dirty="0" smtClean="0">
                <a:latin typeface="Century Gothic" panose="020B0502020202020204" pitchFamily="34" charset="0"/>
                <a:ea typeface="Meiryo" panose="020B0604030504040204" pitchFamily="34" charset="-128"/>
                <a:cs typeface="Times New Roman" panose="02020603050405020304" pitchFamily="18" charset="0"/>
              </a:rPr>
              <a:t>) informe el final de la emergencia. </a:t>
            </a:r>
            <a:endParaRPr lang="es-ES" sz="2000" dirty="0">
              <a:latin typeface="Century Gothic" panose="020B0502020202020204" pitchFamily="34" charset="0"/>
              <a:ea typeface="Meiryo" panose="020B0604030504040204" pitchFamily="34" charset="-128"/>
              <a:cs typeface="Times New Roman" panose="02020603050405020304" pitchFamily="18" charset="0"/>
            </a:endParaRPr>
          </a:p>
        </p:txBody>
      </p:sp>
    </p:spTree>
    <p:extLst>
      <p:ext uri="{BB962C8B-B14F-4D97-AF65-F5344CB8AC3E}">
        <p14:creationId xmlns:p14="http://schemas.microsoft.com/office/powerpoint/2010/main" val="3253548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39842" y="142227"/>
            <a:ext cx="11797259" cy="4616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p>
            <a:pPr algn="ctr">
              <a:spcAft>
                <a:spcPts val="0"/>
              </a:spcAft>
              <a:tabLst>
                <a:tab pos="2700020" algn="ctr"/>
                <a:tab pos="5400040" algn="r"/>
              </a:tabLst>
            </a:pPr>
            <a:r>
              <a:rPr lang="es-ES" sz="2400" cap="all" dirty="0"/>
              <a:t>PLAN DE AUTOPROTECCIÓN del centro</a:t>
            </a:r>
            <a:endParaRPr lang="es-ES" sz="2000" dirty="0">
              <a:ea typeface="Meiryo" panose="020B0604030504040204" pitchFamily="34" charset="-128"/>
              <a:cs typeface="Times New Roman" panose="02020603050405020304" pitchFamily="18" charset="0"/>
            </a:endParaRPr>
          </a:p>
        </p:txBody>
      </p:sp>
      <p:sp>
        <p:nvSpPr>
          <p:cNvPr id="7" name="Rectángulo 6"/>
          <p:cNvSpPr/>
          <p:nvPr/>
        </p:nvSpPr>
        <p:spPr>
          <a:xfrm>
            <a:off x="239842" y="638154"/>
            <a:ext cx="11715198" cy="584775"/>
          </a:xfrm>
          <a:prstGeom prst="rect">
            <a:avLst/>
          </a:prstGeom>
        </p:spPr>
        <p:txBody>
          <a:bodyPr wrap="square">
            <a:spAutoFit/>
          </a:bodyPr>
          <a:lstStyle/>
          <a:p>
            <a:pPr marL="179388" algn="ctr">
              <a:spcBef>
                <a:spcPts val="2000"/>
              </a:spcBef>
              <a:spcAft>
                <a:spcPts val="200"/>
              </a:spcAft>
            </a:pPr>
            <a:r>
              <a:rPr lang="es-ES" sz="3200" b="1" kern="0"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Teléfonos de interés</a:t>
            </a:r>
          </a:p>
        </p:txBody>
      </p:sp>
      <p:sp>
        <p:nvSpPr>
          <p:cNvPr id="9" name="CuadroTexto 8"/>
          <p:cNvSpPr txBox="1"/>
          <p:nvPr/>
        </p:nvSpPr>
        <p:spPr>
          <a:xfrm>
            <a:off x="6471138" y="4884211"/>
            <a:ext cx="633047" cy="422031"/>
          </a:xfrm>
          <a:prstGeom prst="rect">
            <a:avLst/>
          </a:prstGeom>
          <a:noFill/>
        </p:spPr>
        <p:txBody>
          <a:bodyPr wrap="square" rtlCol="0">
            <a:spAutoFit/>
          </a:bodyPr>
          <a:lstStyle/>
          <a:p>
            <a:endParaRPr lang="es-ES" dirty="0"/>
          </a:p>
        </p:txBody>
      </p:sp>
      <p:sp>
        <p:nvSpPr>
          <p:cNvPr id="8" name="Rectángulo 7"/>
          <p:cNvSpPr/>
          <p:nvPr/>
        </p:nvSpPr>
        <p:spPr>
          <a:xfrm>
            <a:off x="336556" y="1122492"/>
            <a:ext cx="11855444" cy="630942"/>
          </a:xfrm>
          <a:prstGeom prst="rect">
            <a:avLst/>
          </a:prstGeom>
        </p:spPr>
        <p:txBody>
          <a:bodyPr wrap="square">
            <a:spAutoFit/>
          </a:bodyPr>
          <a:lstStyle/>
          <a:p>
            <a:pPr marL="342900" indent="-342900">
              <a:lnSpc>
                <a:spcPct val="125000"/>
              </a:lnSpc>
              <a:spcAft>
                <a:spcPts val="800"/>
              </a:spcAft>
              <a:buFont typeface="Arial" panose="020B0604020202020204" pitchFamily="34" charset="0"/>
              <a:buChar char="•"/>
            </a:pPr>
            <a:r>
              <a:rPr lang="es-ES" sz="2800" dirty="0" smtClean="0">
                <a:latin typeface="Century Gothic" panose="020B0502020202020204" pitchFamily="34" charset="0"/>
                <a:ea typeface="Meiryo" panose="020B0604030504040204" pitchFamily="34" charset="-128"/>
                <a:cs typeface="Times New Roman" panose="02020603050405020304" pitchFamily="18" charset="0"/>
              </a:rPr>
              <a:t>Centro de Control Interno:  </a:t>
            </a:r>
            <a:r>
              <a:rPr kumimoji="0" lang="es-ES" altLang="ja-JP" sz="2800" i="0" u="none" strike="noStrike" cap="none" normalizeH="0" baseline="0" dirty="0" smtClean="0">
                <a:ln>
                  <a:noFill/>
                </a:ln>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a:t>
            </a:r>
            <a:r>
              <a:rPr kumimoji="0" lang="es-ES" altLang="ja-JP" sz="2800" b="1" i="0" u="none" strike="noStrike" cap="none" normalizeH="0" baseline="0" dirty="0" smtClean="0">
                <a:ln>
                  <a:noFill/>
                </a:ln>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954</a:t>
            </a:r>
            <a:r>
              <a:rPr lang="es-ES" altLang="ja-JP" sz="2800" b="1" dirty="0" smtClean="0">
                <a:latin typeface="Century Gothic" panose="020B0502020202020204" pitchFamily="34" charset="0"/>
                <a:ea typeface="Meiryo" panose="020B0604030504040204" pitchFamily="34" charset="-128"/>
                <a:cs typeface="Times New Roman" panose="02020603050405020304" pitchFamily="18" charset="0"/>
              </a:rPr>
              <a:t>-</a:t>
            </a:r>
            <a:r>
              <a:rPr kumimoji="0" lang="es-ES" altLang="ja-JP" sz="2800" b="1" i="0" u="none" strike="noStrike" cap="none" normalizeH="0" dirty="0" smtClean="0">
                <a:ln>
                  <a:noFill/>
                </a:ln>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xxxxxx</a:t>
            </a:r>
            <a:r>
              <a:rPr kumimoji="0" lang="es-ES" altLang="ja-JP" sz="2800" b="0" i="0" u="none" strike="noStrike" cap="none" normalizeH="0" dirty="0" smtClean="0">
                <a:ln>
                  <a:noFill/>
                </a:ln>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a:t>
            </a:r>
            <a:endParaRPr lang="es-ES" sz="2800" dirty="0">
              <a:latin typeface="Century Gothic" panose="020B0502020202020204" pitchFamily="34" charset="0"/>
              <a:ea typeface="Meiryo" panose="020B0604030504040204" pitchFamily="34" charset="-128"/>
              <a:cs typeface="Times New Roman" panose="02020603050405020304" pitchFamily="18" charset="0"/>
            </a:endParaRPr>
          </a:p>
        </p:txBody>
      </p:sp>
      <p:sp>
        <p:nvSpPr>
          <p:cNvPr id="10" name="Rectángulo 9"/>
          <p:cNvSpPr/>
          <p:nvPr/>
        </p:nvSpPr>
        <p:spPr>
          <a:xfrm>
            <a:off x="336556" y="1650453"/>
            <a:ext cx="11855444" cy="1272143"/>
          </a:xfrm>
          <a:prstGeom prst="rect">
            <a:avLst/>
          </a:prstGeom>
        </p:spPr>
        <p:txBody>
          <a:bodyPr wrap="square">
            <a:spAutoFit/>
          </a:bodyPr>
          <a:lstStyle/>
          <a:p>
            <a:pPr marL="342900" indent="-342900">
              <a:lnSpc>
                <a:spcPct val="125000"/>
              </a:lnSpc>
              <a:spcAft>
                <a:spcPts val="800"/>
              </a:spcAft>
              <a:buFont typeface="Arial" panose="020B0604020202020204" pitchFamily="34" charset="0"/>
              <a:buChar char="•"/>
            </a:pPr>
            <a:r>
              <a:rPr lang="es-ES" sz="2800" dirty="0" smtClean="0">
                <a:latin typeface="Century Gothic" panose="020B0502020202020204" pitchFamily="34" charset="0"/>
                <a:ea typeface="Meiryo" panose="020B0604030504040204" pitchFamily="34" charset="-128"/>
                <a:cs typeface="Times New Roman" panose="02020603050405020304" pitchFamily="18" charset="0"/>
              </a:rPr>
              <a:t>Centro de Control Externo ( Servicio de Seguridad del Campus):</a:t>
            </a:r>
          </a:p>
          <a:p>
            <a:pPr>
              <a:lnSpc>
                <a:spcPct val="125000"/>
              </a:lnSpc>
              <a:spcAft>
                <a:spcPts val="800"/>
              </a:spcAft>
            </a:pPr>
            <a:r>
              <a:rPr kumimoji="0" lang="es-ES" altLang="ja-JP" sz="2800" i="0" u="none" strike="noStrike" cap="none" normalizeH="0" baseline="0" dirty="0" smtClean="0">
                <a:ln>
                  <a:noFill/>
                </a:ln>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	(</a:t>
            </a:r>
            <a:r>
              <a:rPr kumimoji="0" lang="es-ES" altLang="ja-JP" sz="2800" b="1" i="0" u="none" strike="noStrike" cap="none" normalizeH="0" baseline="0" dirty="0" smtClean="0">
                <a:ln>
                  <a:noFill/>
                </a:ln>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954</a:t>
            </a:r>
            <a:r>
              <a:rPr lang="es-ES" altLang="ja-JP" sz="2800" b="1" dirty="0" smtClean="0">
                <a:latin typeface="Century Gothic" panose="020B0502020202020204" pitchFamily="34" charset="0"/>
                <a:ea typeface="Meiryo" panose="020B0604030504040204" pitchFamily="34" charset="-128"/>
                <a:cs typeface="Times New Roman" panose="02020603050405020304" pitchFamily="18" charset="0"/>
              </a:rPr>
              <a:t>-</a:t>
            </a:r>
            <a:r>
              <a:rPr kumimoji="0" lang="es-ES" altLang="ja-JP" sz="2800" b="1" i="0" u="none" strike="noStrike" cap="none" normalizeH="0" dirty="0" smtClean="0">
                <a:ln>
                  <a:noFill/>
                </a:ln>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xxxxxx</a:t>
            </a:r>
            <a:r>
              <a:rPr kumimoji="0" lang="es-ES" altLang="ja-JP" sz="2800" b="0" i="0" u="none" strike="noStrike" cap="none" normalizeH="0" dirty="0" smtClean="0">
                <a:ln>
                  <a:noFill/>
                </a:ln>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a:t>
            </a:r>
            <a:endParaRPr lang="es-ES" sz="2800" dirty="0">
              <a:latin typeface="Century Gothic" panose="020B0502020202020204" pitchFamily="34" charset="0"/>
              <a:ea typeface="Meiryo" panose="020B0604030504040204" pitchFamily="34" charset="-128"/>
              <a:cs typeface="Times New Roman" panose="02020603050405020304" pitchFamily="18" charset="0"/>
            </a:endParaRPr>
          </a:p>
        </p:txBody>
      </p:sp>
      <p:sp>
        <p:nvSpPr>
          <p:cNvPr id="11" name="Rectángulo 10"/>
          <p:cNvSpPr/>
          <p:nvPr/>
        </p:nvSpPr>
        <p:spPr>
          <a:xfrm>
            <a:off x="336556" y="2746052"/>
            <a:ext cx="11855444" cy="630942"/>
          </a:xfrm>
          <a:prstGeom prst="rect">
            <a:avLst/>
          </a:prstGeom>
        </p:spPr>
        <p:txBody>
          <a:bodyPr wrap="square">
            <a:spAutoFit/>
          </a:bodyPr>
          <a:lstStyle/>
          <a:p>
            <a:pPr marL="342900" indent="-342900">
              <a:lnSpc>
                <a:spcPct val="125000"/>
              </a:lnSpc>
              <a:spcAft>
                <a:spcPts val="800"/>
              </a:spcAft>
              <a:buFont typeface="Arial" panose="020B0604020202020204" pitchFamily="34" charset="0"/>
              <a:buChar char="•"/>
            </a:pPr>
            <a:r>
              <a:rPr lang="es-ES" sz="2800" dirty="0" smtClean="0">
                <a:latin typeface="Century Gothic" panose="020B0502020202020204" pitchFamily="34" charset="0"/>
                <a:ea typeface="Meiryo" panose="020B0604030504040204" pitchFamily="34" charset="-128"/>
                <a:cs typeface="Times New Roman" panose="02020603050405020304" pitchFamily="18" charset="0"/>
              </a:rPr>
              <a:t>Servicio de Mantenimiento ( del Campus): </a:t>
            </a:r>
            <a:r>
              <a:rPr kumimoji="0" lang="es-ES" altLang="ja-JP" sz="2800" i="0" u="none" strike="noStrike" cap="none" normalizeH="0" baseline="0" dirty="0" smtClean="0">
                <a:ln>
                  <a:noFill/>
                </a:ln>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a:t>
            </a:r>
            <a:r>
              <a:rPr kumimoji="0" lang="es-ES" altLang="ja-JP" sz="2800" b="1" i="0" u="none" strike="noStrike" cap="none" normalizeH="0" baseline="0" dirty="0" smtClean="0">
                <a:ln>
                  <a:noFill/>
                </a:ln>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954</a:t>
            </a:r>
            <a:r>
              <a:rPr lang="es-ES" altLang="ja-JP" sz="2800" b="1" dirty="0" smtClean="0">
                <a:latin typeface="Century Gothic" panose="020B0502020202020204" pitchFamily="34" charset="0"/>
                <a:ea typeface="Meiryo" panose="020B0604030504040204" pitchFamily="34" charset="-128"/>
                <a:cs typeface="Times New Roman" panose="02020603050405020304" pitchFamily="18" charset="0"/>
              </a:rPr>
              <a:t>-</a:t>
            </a:r>
            <a:r>
              <a:rPr kumimoji="0" lang="es-ES" altLang="ja-JP" sz="2800" b="1" i="0" u="none" strike="noStrike" cap="none" normalizeH="0" dirty="0" smtClean="0">
                <a:ln>
                  <a:noFill/>
                </a:ln>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xxxxxx</a:t>
            </a:r>
            <a:r>
              <a:rPr kumimoji="0" lang="es-ES" altLang="ja-JP" sz="2800" b="0" i="0" u="none" strike="noStrike" cap="none" normalizeH="0" dirty="0" smtClean="0">
                <a:ln>
                  <a:noFill/>
                </a:ln>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a:t>
            </a:r>
            <a:endParaRPr lang="es-ES" sz="2800" dirty="0">
              <a:latin typeface="Century Gothic" panose="020B0502020202020204" pitchFamily="34" charset="0"/>
              <a:ea typeface="Meiryo" panose="020B0604030504040204" pitchFamily="34" charset="-128"/>
              <a:cs typeface="Times New Roman" panose="02020603050405020304" pitchFamily="18" charset="0"/>
            </a:endParaRPr>
          </a:p>
        </p:txBody>
      </p:sp>
      <p:sp>
        <p:nvSpPr>
          <p:cNvPr id="12" name="Rectángulo 11"/>
          <p:cNvSpPr/>
          <p:nvPr/>
        </p:nvSpPr>
        <p:spPr>
          <a:xfrm>
            <a:off x="336556" y="4268057"/>
            <a:ext cx="11855444" cy="1169551"/>
          </a:xfrm>
          <a:prstGeom prst="rect">
            <a:avLst/>
          </a:prstGeom>
        </p:spPr>
        <p:txBody>
          <a:bodyPr wrap="square">
            <a:spAutoFit/>
          </a:bodyPr>
          <a:lstStyle/>
          <a:p>
            <a:pPr marL="342900" indent="-342900">
              <a:lnSpc>
                <a:spcPct val="125000"/>
              </a:lnSpc>
              <a:spcAft>
                <a:spcPts val="800"/>
              </a:spcAft>
              <a:buFont typeface="Arial" panose="020B0604020202020204" pitchFamily="34" charset="0"/>
              <a:buChar char="•"/>
            </a:pPr>
            <a:r>
              <a:rPr lang="es-ES" sz="2800" dirty="0" smtClean="0">
                <a:latin typeface="Century Gothic" panose="020B0502020202020204" pitchFamily="34" charset="0"/>
                <a:ea typeface="Meiryo" panose="020B0604030504040204" pitchFamily="34" charset="-128"/>
                <a:cs typeface="Times New Roman" panose="02020603050405020304" pitchFamily="18" charset="0"/>
              </a:rPr>
              <a:t>SEPRUS </a:t>
            </a:r>
            <a:r>
              <a:rPr lang="es-ES" sz="2400" i="1" dirty="0" smtClean="0">
                <a:latin typeface="Century Gothic" panose="020B0502020202020204" pitchFamily="34" charset="0"/>
                <a:ea typeface="Meiryo" panose="020B0604030504040204" pitchFamily="34" charset="-128"/>
                <a:cs typeface="Times New Roman" panose="02020603050405020304" pitchFamily="18" charset="0"/>
              </a:rPr>
              <a:t>(Servicio Prevención de Riesgos Laborales  de la Universidad de Sevilla):</a:t>
            </a:r>
            <a:r>
              <a:rPr lang="es-ES" sz="2800" b="1" i="1" dirty="0" smtClean="0">
                <a:latin typeface="Century Gothic" panose="020B0502020202020204" pitchFamily="34" charset="0"/>
                <a:ea typeface="Meiryo" panose="020B0604030504040204" pitchFamily="34" charset="-128"/>
                <a:cs typeface="Times New Roman" panose="02020603050405020304" pitchFamily="18" charset="0"/>
              </a:rPr>
              <a:t>954-486163 </a:t>
            </a:r>
            <a:r>
              <a:rPr lang="es-ES" sz="2800" i="1" dirty="0" err="1" smtClean="0">
                <a:latin typeface="Century Gothic" panose="020B0502020202020204" pitchFamily="34" charset="0"/>
                <a:ea typeface="Meiryo" panose="020B0604030504040204" pitchFamily="34" charset="-128"/>
                <a:cs typeface="Times New Roman" panose="02020603050405020304" pitchFamily="18" charset="0"/>
              </a:rPr>
              <a:t>ó</a:t>
            </a:r>
            <a:r>
              <a:rPr lang="es-ES" sz="2800" i="1" dirty="0" smtClean="0">
                <a:latin typeface="Century Gothic" panose="020B0502020202020204" pitchFamily="34" charset="0"/>
                <a:ea typeface="Meiryo" panose="020B0604030504040204" pitchFamily="34" charset="-128"/>
                <a:cs typeface="Times New Roman" panose="02020603050405020304" pitchFamily="18" charset="0"/>
              </a:rPr>
              <a:t> </a:t>
            </a:r>
            <a:r>
              <a:rPr lang="es-ES" sz="2800" b="1" i="1" dirty="0" smtClean="0">
                <a:latin typeface="Century Gothic" panose="020B0502020202020204" pitchFamily="34" charset="0"/>
                <a:ea typeface="Meiryo" panose="020B0604030504040204" pitchFamily="34" charset="-128"/>
                <a:cs typeface="Times New Roman" panose="02020603050405020304" pitchFamily="18" charset="0"/>
              </a:rPr>
              <a:t>954-486110  </a:t>
            </a:r>
            <a:r>
              <a:rPr lang="es-ES" sz="2800" i="1" dirty="0" err="1" smtClean="0">
                <a:latin typeface="Century Gothic" panose="020B0502020202020204" pitchFamily="34" charset="0"/>
                <a:ea typeface="Meiryo" panose="020B0604030504040204" pitchFamily="34" charset="-128"/>
                <a:cs typeface="Times New Roman" panose="02020603050405020304" pitchFamily="18" charset="0"/>
              </a:rPr>
              <a:t>ó</a:t>
            </a:r>
            <a:r>
              <a:rPr lang="es-ES" sz="2800" i="1" dirty="0" smtClean="0">
                <a:latin typeface="Century Gothic" panose="020B0502020202020204" pitchFamily="34" charset="0"/>
                <a:ea typeface="Meiryo" panose="020B0604030504040204" pitchFamily="34" charset="-128"/>
                <a:cs typeface="Times New Roman" panose="02020603050405020304" pitchFamily="18" charset="0"/>
              </a:rPr>
              <a:t> </a:t>
            </a:r>
            <a:r>
              <a:rPr lang="es-ES" sz="2800" b="1" i="1" dirty="0" smtClean="0">
                <a:latin typeface="Century Gothic" panose="020B0502020202020204" pitchFamily="34" charset="0"/>
                <a:ea typeface="Meiryo" panose="020B0604030504040204" pitchFamily="34" charset="-128"/>
                <a:cs typeface="Times New Roman" panose="02020603050405020304" pitchFamily="18" charset="0"/>
              </a:rPr>
              <a:t>17029</a:t>
            </a:r>
            <a:r>
              <a:rPr lang="es-ES" sz="2800" i="1" dirty="0">
                <a:latin typeface="Century Gothic" panose="020B0502020202020204" pitchFamily="34" charset="0"/>
                <a:ea typeface="Meiryo" panose="020B0604030504040204" pitchFamily="34" charset="-128"/>
                <a:cs typeface="Times New Roman" panose="02020603050405020304" pitchFamily="18" charset="0"/>
              </a:rPr>
              <a:t> </a:t>
            </a:r>
            <a:r>
              <a:rPr lang="es-ES" sz="2800" i="1" dirty="0" err="1" smtClean="0">
                <a:latin typeface="Century Gothic" panose="020B0502020202020204" pitchFamily="34" charset="0"/>
                <a:ea typeface="Meiryo" panose="020B0604030504040204" pitchFamily="34" charset="-128"/>
                <a:cs typeface="Times New Roman" panose="02020603050405020304" pitchFamily="18" charset="0"/>
              </a:rPr>
              <a:t>ó</a:t>
            </a:r>
            <a:r>
              <a:rPr lang="es-ES" sz="2800" i="1" dirty="0" smtClean="0">
                <a:latin typeface="Century Gothic" panose="020B0502020202020204" pitchFamily="34" charset="0"/>
                <a:ea typeface="Meiryo" panose="020B0604030504040204" pitchFamily="34" charset="-128"/>
                <a:cs typeface="Times New Roman" panose="02020603050405020304" pitchFamily="18" charset="0"/>
              </a:rPr>
              <a:t> </a:t>
            </a:r>
            <a:r>
              <a:rPr lang="es-ES" sz="2800" b="1" i="1" dirty="0" smtClean="0">
                <a:latin typeface="Century Gothic" panose="020B0502020202020204" pitchFamily="34" charset="0"/>
                <a:ea typeface="Meiryo" panose="020B0604030504040204" pitchFamily="34" charset="-128"/>
                <a:cs typeface="Times New Roman" panose="02020603050405020304" pitchFamily="18" charset="0"/>
              </a:rPr>
              <a:t>680-307029</a:t>
            </a:r>
            <a:r>
              <a:rPr lang="es-ES" sz="2800" i="1" dirty="0" smtClean="0">
                <a:latin typeface="Century Gothic" panose="020B0502020202020204" pitchFamily="34" charset="0"/>
                <a:ea typeface="Meiryo" panose="020B0604030504040204" pitchFamily="34" charset="-128"/>
                <a:cs typeface="Times New Roman" panose="02020603050405020304" pitchFamily="18" charset="0"/>
              </a:rPr>
              <a:t> </a:t>
            </a:r>
            <a:r>
              <a:rPr lang="es-ES" sz="2800" i="1" dirty="0" err="1" smtClean="0">
                <a:latin typeface="Century Gothic" panose="020B0502020202020204" pitchFamily="34" charset="0"/>
                <a:ea typeface="Meiryo" panose="020B0604030504040204" pitchFamily="34" charset="-128"/>
                <a:cs typeface="Times New Roman" panose="02020603050405020304" pitchFamily="18" charset="0"/>
              </a:rPr>
              <a:t>ó</a:t>
            </a:r>
            <a:r>
              <a:rPr lang="es-ES" sz="2800" i="1" dirty="0">
                <a:latin typeface="Century Gothic" panose="020B0502020202020204" pitchFamily="34" charset="0"/>
                <a:ea typeface="Meiryo" panose="020B0604030504040204" pitchFamily="34" charset="-128"/>
                <a:cs typeface="Times New Roman" panose="02020603050405020304" pitchFamily="18" charset="0"/>
              </a:rPr>
              <a:t> </a:t>
            </a:r>
            <a:r>
              <a:rPr lang="es-ES" sz="2800" b="1" i="1" dirty="0" smtClean="0">
                <a:latin typeface="Century Gothic" panose="020B0502020202020204" pitchFamily="34" charset="0"/>
                <a:ea typeface="Meiryo" panose="020B0604030504040204" pitchFamily="34" charset="-128"/>
                <a:cs typeface="Times New Roman" panose="02020603050405020304" pitchFamily="18" charset="0"/>
              </a:rPr>
              <a:t>19900</a:t>
            </a:r>
            <a:r>
              <a:rPr lang="es-ES" sz="2800" i="1" dirty="0" smtClean="0">
                <a:latin typeface="Century Gothic" panose="020B0502020202020204" pitchFamily="34" charset="0"/>
                <a:ea typeface="Meiryo" panose="020B0604030504040204" pitchFamily="34" charset="-128"/>
                <a:cs typeface="Times New Roman" panose="02020603050405020304" pitchFamily="18" charset="0"/>
              </a:rPr>
              <a:t> </a:t>
            </a:r>
            <a:endParaRPr lang="es-ES" sz="3200" i="1" dirty="0">
              <a:latin typeface="Century Gothic" panose="020B0502020202020204" pitchFamily="34" charset="0"/>
              <a:ea typeface="Meiryo" panose="020B0604030504040204" pitchFamily="34" charset="-128"/>
              <a:cs typeface="Times New Roman" panose="02020603050405020304" pitchFamily="18" charset="0"/>
            </a:endParaRPr>
          </a:p>
        </p:txBody>
      </p:sp>
      <p:sp>
        <p:nvSpPr>
          <p:cNvPr id="13" name="Rectángulo 12"/>
          <p:cNvSpPr/>
          <p:nvPr/>
        </p:nvSpPr>
        <p:spPr>
          <a:xfrm>
            <a:off x="336556" y="5427335"/>
            <a:ext cx="9994218" cy="630942"/>
          </a:xfrm>
          <a:prstGeom prst="rect">
            <a:avLst/>
          </a:prstGeom>
        </p:spPr>
        <p:txBody>
          <a:bodyPr wrap="square">
            <a:spAutoFit/>
          </a:bodyPr>
          <a:lstStyle/>
          <a:p>
            <a:pPr marL="342900" indent="-342900">
              <a:lnSpc>
                <a:spcPct val="125000"/>
              </a:lnSpc>
              <a:spcAft>
                <a:spcPts val="800"/>
              </a:spcAft>
              <a:buFont typeface="Arial" panose="020B0604020202020204" pitchFamily="34" charset="0"/>
              <a:buChar char="•"/>
            </a:pPr>
            <a:r>
              <a:rPr lang="es-ES" sz="2800" dirty="0" smtClean="0">
                <a:latin typeface="Century Gothic" panose="020B0502020202020204" pitchFamily="34" charset="0"/>
                <a:ea typeface="Meiryo" panose="020B0604030504040204" pitchFamily="34" charset="-128"/>
                <a:cs typeface="Times New Roman" panose="02020603050405020304" pitchFamily="18" charset="0"/>
              </a:rPr>
              <a:t>Bomberos: </a:t>
            </a:r>
            <a:r>
              <a:rPr lang="es-ES" sz="2800" b="1" dirty="0" smtClean="0">
                <a:latin typeface="Century Gothic" panose="020B0502020202020204" pitchFamily="34" charset="0"/>
                <a:ea typeface="Meiryo" panose="020B0604030504040204" pitchFamily="34" charset="-128"/>
                <a:cs typeface="Times New Roman" panose="02020603050405020304" pitchFamily="18" charset="0"/>
              </a:rPr>
              <a:t>080</a:t>
            </a:r>
            <a:r>
              <a:rPr lang="es-ES" sz="2800" dirty="0" smtClean="0">
                <a:latin typeface="Century Gothic" panose="020B0502020202020204" pitchFamily="34" charset="0"/>
                <a:ea typeface="Meiryo" panose="020B0604030504040204" pitchFamily="34" charset="-128"/>
                <a:cs typeface="Times New Roman" panose="02020603050405020304" pitchFamily="18" charset="0"/>
              </a:rPr>
              <a:t>                                  Policía Local: </a:t>
            </a:r>
            <a:r>
              <a:rPr lang="es-ES" sz="2800" b="1" dirty="0" smtClean="0">
                <a:latin typeface="Century Gothic" panose="020B0502020202020204" pitchFamily="34" charset="0"/>
                <a:ea typeface="Meiryo" panose="020B0604030504040204" pitchFamily="34" charset="-128"/>
                <a:cs typeface="Times New Roman" panose="02020603050405020304" pitchFamily="18" charset="0"/>
              </a:rPr>
              <a:t>092</a:t>
            </a:r>
          </a:p>
        </p:txBody>
      </p:sp>
      <p:sp>
        <p:nvSpPr>
          <p:cNvPr id="14" name="Rectángulo 13"/>
          <p:cNvSpPr/>
          <p:nvPr/>
        </p:nvSpPr>
        <p:spPr>
          <a:xfrm>
            <a:off x="336555" y="5991869"/>
            <a:ext cx="11855445" cy="630942"/>
          </a:xfrm>
          <a:prstGeom prst="rect">
            <a:avLst/>
          </a:prstGeom>
        </p:spPr>
        <p:txBody>
          <a:bodyPr wrap="square">
            <a:spAutoFit/>
          </a:bodyPr>
          <a:lstStyle/>
          <a:p>
            <a:pPr marL="342900" indent="-342900">
              <a:lnSpc>
                <a:spcPct val="125000"/>
              </a:lnSpc>
              <a:spcAft>
                <a:spcPts val="800"/>
              </a:spcAft>
              <a:buFont typeface="Arial" panose="020B0604020202020204" pitchFamily="34" charset="0"/>
              <a:buChar char="•"/>
            </a:pPr>
            <a:r>
              <a:rPr lang="es-ES" sz="2800" dirty="0" smtClean="0">
                <a:latin typeface="Century Gothic" panose="020B0502020202020204" pitchFamily="34" charset="0"/>
                <a:ea typeface="Meiryo" panose="020B0604030504040204" pitchFamily="34" charset="-128"/>
                <a:cs typeface="Times New Roman" panose="02020603050405020304" pitchFamily="18" charset="0"/>
              </a:rPr>
              <a:t>Emergencias Sanitarias: </a:t>
            </a:r>
            <a:r>
              <a:rPr lang="es-ES" sz="2800" b="1" dirty="0" smtClean="0">
                <a:latin typeface="Century Gothic" panose="020B0502020202020204" pitchFamily="34" charset="0"/>
                <a:ea typeface="Meiryo" panose="020B0604030504040204" pitchFamily="34" charset="-128"/>
                <a:cs typeface="Times New Roman" panose="02020603050405020304" pitchFamily="18" charset="0"/>
              </a:rPr>
              <a:t>061</a:t>
            </a:r>
            <a:r>
              <a:rPr lang="es-ES" sz="2800" dirty="0" smtClean="0">
                <a:latin typeface="Century Gothic" panose="020B0502020202020204" pitchFamily="34" charset="0"/>
                <a:ea typeface="Meiryo" panose="020B0604030504040204" pitchFamily="34" charset="-128"/>
                <a:cs typeface="Times New Roman" panose="02020603050405020304" pitchFamily="18" charset="0"/>
              </a:rPr>
              <a:t>           Emergencias Generales </a:t>
            </a:r>
            <a:r>
              <a:rPr lang="es-ES" sz="2800" b="1" dirty="0" smtClean="0">
                <a:latin typeface="Century Gothic" panose="020B0502020202020204" pitchFamily="34" charset="0"/>
                <a:ea typeface="Meiryo" panose="020B0604030504040204" pitchFamily="34" charset="-128"/>
                <a:cs typeface="Times New Roman" panose="02020603050405020304" pitchFamily="18" charset="0"/>
              </a:rPr>
              <a:t>112 </a:t>
            </a:r>
          </a:p>
        </p:txBody>
      </p:sp>
      <p:sp>
        <p:nvSpPr>
          <p:cNvPr id="15" name="Rectángulo 14"/>
          <p:cNvSpPr/>
          <p:nvPr/>
        </p:nvSpPr>
        <p:spPr>
          <a:xfrm>
            <a:off x="336556" y="3316743"/>
            <a:ext cx="11855444" cy="1169551"/>
          </a:xfrm>
          <a:prstGeom prst="rect">
            <a:avLst/>
          </a:prstGeom>
        </p:spPr>
        <p:txBody>
          <a:bodyPr wrap="square">
            <a:spAutoFit/>
          </a:bodyPr>
          <a:lstStyle/>
          <a:p>
            <a:pPr marL="342900" indent="-342900">
              <a:lnSpc>
                <a:spcPct val="125000"/>
              </a:lnSpc>
              <a:spcAft>
                <a:spcPts val="800"/>
              </a:spcAft>
              <a:buFont typeface="Arial" panose="020B0604020202020204" pitchFamily="34" charset="0"/>
              <a:buChar char="•"/>
            </a:pPr>
            <a:r>
              <a:rPr lang="es-ES" sz="2800" dirty="0" smtClean="0">
                <a:latin typeface="Century Gothic" panose="020B0502020202020204" pitchFamily="34" charset="0"/>
                <a:ea typeface="Meiryo" panose="020B0604030504040204" pitchFamily="34" charset="-128"/>
                <a:cs typeface="Times New Roman" panose="02020603050405020304" pitchFamily="18" charset="0"/>
              </a:rPr>
              <a:t>CC.AL. Subdirección del Servicio de Mantenimiento (</a:t>
            </a:r>
            <a:r>
              <a:rPr kumimoji="0" lang="es-ES" altLang="ja-JP" sz="2800" b="1" i="0" u="none" strike="noStrike" cap="none" normalizeH="0" baseline="0" dirty="0" smtClean="0">
                <a:ln>
                  <a:noFill/>
                </a:ln>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954-</a:t>
            </a:r>
            <a:r>
              <a:rPr kumimoji="0" lang="es-ES" altLang="ja-JP" sz="2800" b="1" i="0" u="none" strike="noStrike" cap="none" normalizeH="0" dirty="0" smtClean="0">
                <a:ln>
                  <a:noFill/>
                </a:ln>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485735 </a:t>
            </a:r>
            <a:r>
              <a:rPr kumimoji="0" lang="es-ES" altLang="ja-JP" sz="2800" i="0" u="none" strike="noStrike" cap="none" normalizeH="0" dirty="0" err="1" smtClean="0">
                <a:ln>
                  <a:noFill/>
                </a:ln>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ó</a:t>
            </a:r>
            <a:r>
              <a:rPr kumimoji="0" lang="es-ES" altLang="ja-JP" sz="2800" i="0" u="none" strike="noStrike" cap="none" normalizeH="0" dirty="0" smtClean="0">
                <a:ln>
                  <a:noFill/>
                </a:ln>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 </a:t>
            </a:r>
            <a:r>
              <a:rPr kumimoji="0" lang="es-ES" altLang="ja-JP" sz="2800" b="1" i="0" u="none" strike="noStrike" cap="none" normalizeH="0" dirty="0" smtClean="0">
                <a:ln>
                  <a:noFill/>
                </a:ln>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13627</a:t>
            </a:r>
            <a:r>
              <a:rPr kumimoji="0" lang="es-ES" altLang="ja-JP" sz="2800" i="0" u="none" strike="noStrike" cap="none" normalizeH="0" dirty="0" smtClean="0">
                <a:ln>
                  <a:noFill/>
                </a:ln>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 </a:t>
            </a:r>
            <a:r>
              <a:rPr kumimoji="0" lang="es-ES" altLang="ja-JP" sz="2800" i="0" u="none" strike="noStrike" cap="none" normalizeH="0" dirty="0" err="1" smtClean="0">
                <a:ln>
                  <a:noFill/>
                </a:ln>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ó</a:t>
            </a:r>
            <a:r>
              <a:rPr kumimoji="0" lang="es-ES" altLang="ja-JP" sz="2800" i="0" u="none" strike="noStrike" cap="none" normalizeH="0" dirty="0" smtClean="0">
                <a:ln>
                  <a:noFill/>
                </a:ln>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  </a:t>
            </a:r>
            <a:r>
              <a:rPr kumimoji="0" lang="es-ES" altLang="ja-JP" sz="2800" b="1" i="0" u="none" strike="noStrike" cap="none" normalizeH="0" dirty="0" smtClean="0">
                <a:ln>
                  <a:noFill/>
                </a:ln>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609-483627</a:t>
            </a:r>
            <a:endParaRPr lang="es-ES" sz="2800" dirty="0">
              <a:latin typeface="Century Gothic" panose="020B0502020202020204" pitchFamily="34" charset="0"/>
              <a:ea typeface="Meiryo" panose="020B0604030504040204" pitchFamily="34" charset="-128"/>
              <a:cs typeface="Times New Roman" panose="02020603050405020304" pitchFamily="18" charset="0"/>
            </a:endParaRPr>
          </a:p>
        </p:txBody>
      </p:sp>
      <p:sp>
        <p:nvSpPr>
          <p:cNvPr id="2" name="Elipse 1"/>
          <p:cNvSpPr/>
          <p:nvPr/>
        </p:nvSpPr>
        <p:spPr>
          <a:xfrm>
            <a:off x="6271107" y="5703895"/>
            <a:ext cx="87549" cy="7782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17" name="Elipse 16"/>
          <p:cNvSpPr/>
          <p:nvPr/>
        </p:nvSpPr>
        <p:spPr>
          <a:xfrm>
            <a:off x="6271107" y="6264854"/>
            <a:ext cx="87549" cy="7782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dirty="0" smtClean="0"/>
              <a:t>  </a:t>
            </a:r>
            <a:endParaRPr lang="es-ES" dirty="0"/>
          </a:p>
        </p:txBody>
      </p:sp>
      <p:sp>
        <p:nvSpPr>
          <p:cNvPr id="18" name="Text Box 123"/>
          <p:cNvSpPr txBox="1">
            <a:spLocks noChangeArrowheads="1"/>
          </p:cNvSpPr>
          <p:nvPr/>
        </p:nvSpPr>
        <p:spPr bwMode="auto">
          <a:xfrm>
            <a:off x="0" y="6491558"/>
            <a:ext cx="1219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r>
              <a:rPr lang="es-ES" altLang="es-ES" sz="1000" b="1" dirty="0">
                <a:solidFill>
                  <a:srgbClr val="C00000"/>
                </a:solidFill>
              </a:rPr>
              <a:t>Se</a:t>
            </a:r>
            <a:r>
              <a:rPr lang="es-ES" altLang="es-ES" sz="1000" dirty="0"/>
              <a:t>rvicio de </a:t>
            </a:r>
            <a:r>
              <a:rPr lang="es-ES" altLang="es-ES" sz="1000" b="1" dirty="0">
                <a:solidFill>
                  <a:srgbClr val="C00000"/>
                </a:solidFill>
              </a:rPr>
              <a:t>P</a:t>
            </a:r>
            <a:r>
              <a:rPr lang="es-ES" altLang="es-ES" sz="1000" dirty="0"/>
              <a:t>revención de </a:t>
            </a:r>
            <a:r>
              <a:rPr lang="es-ES" altLang="es-ES" sz="1000" b="1" dirty="0">
                <a:solidFill>
                  <a:srgbClr val="C00000"/>
                </a:solidFill>
              </a:rPr>
              <a:t>R</a:t>
            </a:r>
            <a:r>
              <a:rPr lang="es-ES" altLang="es-ES" sz="1000" dirty="0"/>
              <a:t>iesgos Laborales de la </a:t>
            </a:r>
            <a:r>
              <a:rPr lang="es-ES" altLang="es-ES" sz="1000" b="1" dirty="0">
                <a:solidFill>
                  <a:srgbClr val="C00000"/>
                </a:solidFill>
              </a:rPr>
              <a:t>U</a:t>
            </a:r>
            <a:r>
              <a:rPr lang="es-ES" altLang="es-ES" sz="1000" dirty="0"/>
              <a:t>niversidad de </a:t>
            </a:r>
            <a:r>
              <a:rPr lang="es-ES" altLang="es-ES" sz="1000" b="1" dirty="0">
                <a:solidFill>
                  <a:srgbClr val="C00000"/>
                </a:solidFill>
              </a:rPr>
              <a:t>S</a:t>
            </a:r>
            <a:r>
              <a:rPr lang="es-ES" altLang="es-ES" sz="1000" dirty="0"/>
              <a:t>evilla  (</a:t>
            </a:r>
            <a:r>
              <a:rPr lang="es-ES" altLang="es-ES" sz="1200" b="1" dirty="0">
                <a:solidFill>
                  <a:srgbClr val="C00000"/>
                </a:solidFill>
              </a:rPr>
              <a:t>SEPRUS</a:t>
            </a:r>
            <a:r>
              <a:rPr lang="es-ES" altLang="es-ES" sz="1000" dirty="0"/>
              <a:t>)  </a:t>
            </a:r>
            <a:r>
              <a:rPr lang="es-ES" altLang="es-ES" sz="1000" dirty="0" smtClean="0"/>
              <a:t>web: </a:t>
            </a:r>
            <a:r>
              <a:rPr lang="es-ES" altLang="es-ES" sz="1000" dirty="0" smtClean="0">
                <a:hlinkClick r:id="rId2"/>
              </a:rPr>
              <a:t>recursoshumanos.us.es</a:t>
            </a:r>
            <a:r>
              <a:rPr lang="es-ES" altLang="es-ES" sz="1000" dirty="0" smtClean="0"/>
              <a:t>. e-mail</a:t>
            </a:r>
            <a:r>
              <a:rPr lang="es-ES" altLang="es-ES" sz="1000" dirty="0"/>
              <a:t>: </a:t>
            </a:r>
            <a:r>
              <a:rPr lang="es-ES" altLang="es-ES" sz="1000" dirty="0" smtClean="0">
                <a:hlinkClick r:id="rId3"/>
              </a:rPr>
              <a:t>seprus@us.es</a:t>
            </a:r>
            <a:r>
              <a:rPr lang="es-ES" altLang="es-ES" sz="1000" dirty="0" smtClean="0"/>
              <a:t> </a:t>
            </a:r>
            <a:r>
              <a:rPr lang="es-ES" sz="1000" dirty="0"/>
              <a:t>Colaborador: </a:t>
            </a:r>
            <a:r>
              <a:rPr lang="es-ES" sz="1000" dirty="0" smtClean="0"/>
              <a:t>Buenas </a:t>
            </a:r>
            <a:r>
              <a:rPr lang="es-ES" sz="1000" dirty="0"/>
              <a:t>practicas  Pabellón de </a:t>
            </a:r>
            <a:r>
              <a:rPr lang="es-ES" sz="1000" dirty="0" smtClean="0"/>
              <a:t>Uruguay</a:t>
            </a:r>
            <a:r>
              <a:rPr lang="es-ES" altLang="es-ES" sz="1800" dirty="0" smtClean="0"/>
              <a:t> </a:t>
            </a:r>
            <a:endParaRPr lang="es-ES" altLang="es-ES" sz="1800" dirty="0"/>
          </a:p>
        </p:txBody>
      </p:sp>
    </p:spTree>
    <p:extLst>
      <p:ext uri="{BB962C8B-B14F-4D97-AF65-F5344CB8AC3E}">
        <p14:creationId xmlns:p14="http://schemas.microsoft.com/office/powerpoint/2010/main" val="585936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39842" y="142227"/>
            <a:ext cx="11797259" cy="4616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p>
            <a:pPr algn="ctr">
              <a:spcAft>
                <a:spcPts val="0"/>
              </a:spcAft>
              <a:tabLst>
                <a:tab pos="2700020" algn="ctr"/>
                <a:tab pos="5400040" algn="r"/>
              </a:tabLst>
            </a:pPr>
            <a:r>
              <a:rPr lang="es-ES" sz="2400" cap="all" dirty="0"/>
              <a:t>PLAN DE AUTOPROTECCIÓN </a:t>
            </a:r>
            <a:r>
              <a:rPr lang="es-ES" sz="2400" cap="all" dirty="0" smtClean="0"/>
              <a:t>del centro </a:t>
            </a:r>
            <a:endParaRPr lang="es-ES" sz="2000" dirty="0">
              <a:effectLst/>
              <a:ea typeface="Meiryo" panose="020B0604030504040204" pitchFamily="34" charset="-128"/>
              <a:cs typeface="Times New Roman" panose="02020603050405020304" pitchFamily="18" charset="0"/>
            </a:endParaRPr>
          </a:p>
        </p:txBody>
      </p:sp>
      <p:pic>
        <p:nvPicPr>
          <p:cNvPr id="4" name="Imagen 3"/>
          <p:cNvPicPr/>
          <p:nvPr/>
        </p:nvPicPr>
        <p:blipFill>
          <a:blip r:embed="rId2">
            <a:extLst>
              <a:ext uri="{28A0092B-C50C-407E-A947-70E740481C1C}">
                <a14:useLocalDpi xmlns:a14="http://schemas.microsoft.com/office/drawing/2010/main" val="0"/>
              </a:ext>
            </a:extLst>
          </a:blip>
          <a:stretch>
            <a:fillRect/>
          </a:stretch>
        </p:blipFill>
        <p:spPr>
          <a:xfrm>
            <a:off x="373052" y="965403"/>
            <a:ext cx="4970145" cy="501713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Rectángulo 4"/>
          <p:cNvSpPr/>
          <p:nvPr/>
        </p:nvSpPr>
        <p:spPr>
          <a:xfrm>
            <a:off x="5714344" y="3473970"/>
            <a:ext cx="6096000" cy="2387833"/>
          </a:xfrm>
          <a:prstGeom prst="rect">
            <a:avLst/>
          </a:prstGeom>
        </p:spPr>
        <p:txBody>
          <a:bodyPr>
            <a:spAutoFit/>
          </a:bodyPr>
          <a:lstStyle/>
          <a:p>
            <a:pPr>
              <a:lnSpc>
                <a:spcPct val="125000"/>
              </a:lnSpc>
              <a:spcAft>
                <a:spcPts val="800"/>
              </a:spcAft>
            </a:pPr>
            <a:r>
              <a:rPr lang="es-ES" dirty="0" smtClean="0">
                <a:effectLst/>
                <a:latin typeface="Century Gothic" panose="020B0502020202020204" pitchFamily="34" charset="0"/>
                <a:ea typeface="Meiryo" panose="020B0604030504040204" pitchFamily="34" charset="-128"/>
                <a:cs typeface="Times New Roman" panose="02020603050405020304" pitchFamily="18" charset="0"/>
              </a:rPr>
              <a:t> </a:t>
            </a:r>
          </a:p>
          <a:p>
            <a:pPr marL="179388" algn="just">
              <a:lnSpc>
                <a:spcPct val="125000"/>
              </a:lnSpc>
              <a:spcAft>
                <a:spcPts val="800"/>
              </a:spcAft>
            </a:pPr>
            <a:r>
              <a:rPr lang="es-ES" sz="2400" dirty="0" smtClean="0">
                <a:effectLst/>
                <a:latin typeface="Century Gothic" panose="020B0502020202020204" pitchFamily="34" charset="0"/>
                <a:ea typeface="Meiryo" panose="020B0604030504040204" pitchFamily="34" charset="-128"/>
                <a:cs typeface="Times New Roman" panose="02020603050405020304" pitchFamily="18" charset="0"/>
              </a:rPr>
              <a:t>Dispositivo de medios humanos y materiales, para hacer frente a una situación de emergencia que se produzca en tu centro de trabajo.</a:t>
            </a:r>
            <a:endParaRPr lang="es-ES" sz="2400" dirty="0">
              <a:effectLst/>
              <a:latin typeface="Century Gothic" panose="020B0502020202020204" pitchFamily="34" charset="0"/>
              <a:ea typeface="Meiryo" panose="020B0604030504040204" pitchFamily="34" charset="-128"/>
              <a:cs typeface="Times New Roman" panose="02020603050405020304" pitchFamily="18" charset="0"/>
            </a:endParaRPr>
          </a:p>
        </p:txBody>
      </p:sp>
      <p:sp>
        <p:nvSpPr>
          <p:cNvPr id="6" name="Rectángulo 5"/>
          <p:cNvSpPr/>
          <p:nvPr/>
        </p:nvSpPr>
        <p:spPr>
          <a:xfrm>
            <a:off x="5714344" y="1112912"/>
            <a:ext cx="6096000" cy="1077218"/>
          </a:xfrm>
          <a:prstGeom prst="rect">
            <a:avLst/>
          </a:prstGeom>
        </p:spPr>
        <p:txBody>
          <a:bodyPr>
            <a:spAutoFit/>
          </a:bodyPr>
          <a:lstStyle/>
          <a:p>
            <a:pPr marL="179388">
              <a:spcBef>
                <a:spcPts val="2000"/>
              </a:spcBef>
              <a:spcAft>
                <a:spcPts val="200"/>
              </a:spcAft>
            </a:pPr>
            <a:r>
              <a:rPr lang="es-ES" sz="3200" b="1" kern="0"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¿Qué es el plan de Autoprotección </a:t>
            </a:r>
            <a:r>
              <a:rPr lang="es-ES" sz="3200" b="1" kern="0"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del Centro?</a:t>
            </a:r>
            <a:endParaRPr lang="es-ES" sz="3200" b="1" kern="0"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endParaRPr>
          </a:p>
        </p:txBody>
      </p:sp>
      <p:sp>
        <p:nvSpPr>
          <p:cNvPr id="8" name="Text Box 123"/>
          <p:cNvSpPr txBox="1">
            <a:spLocks noChangeArrowheads="1"/>
          </p:cNvSpPr>
          <p:nvPr/>
        </p:nvSpPr>
        <p:spPr bwMode="auto">
          <a:xfrm>
            <a:off x="0" y="6491558"/>
            <a:ext cx="1219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r>
              <a:rPr lang="es-ES" altLang="es-ES" sz="1000" b="1" dirty="0">
                <a:solidFill>
                  <a:srgbClr val="C00000"/>
                </a:solidFill>
              </a:rPr>
              <a:t>Se</a:t>
            </a:r>
            <a:r>
              <a:rPr lang="es-ES" altLang="es-ES" sz="1000" dirty="0"/>
              <a:t>rvicio de </a:t>
            </a:r>
            <a:r>
              <a:rPr lang="es-ES" altLang="es-ES" sz="1000" b="1" dirty="0">
                <a:solidFill>
                  <a:srgbClr val="C00000"/>
                </a:solidFill>
              </a:rPr>
              <a:t>P</a:t>
            </a:r>
            <a:r>
              <a:rPr lang="es-ES" altLang="es-ES" sz="1000" dirty="0"/>
              <a:t>revención de </a:t>
            </a:r>
            <a:r>
              <a:rPr lang="es-ES" altLang="es-ES" sz="1000" b="1" dirty="0">
                <a:solidFill>
                  <a:srgbClr val="C00000"/>
                </a:solidFill>
              </a:rPr>
              <a:t>R</a:t>
            </a:r>
            <a:r>
              <a:rPr lang="es-ES" altLang="es-ES" sz="1000" dirty="0"/>
              <a:t>iesgos Laborales de la </a:t>
            </a:r>
            <a:r>
              <a:rPr lang="es-ES" altLang="es-ES" sz="1000" b="1" dirty="0">
                <a:solidFill>
                  <a:srgbClr val="C00000"/>
                </a:solidFill>
              </a:rPr>
              <a:t>U</a:t>
            </a:r>
            <a:r>
              <a:rPr lang="es-ES" altLang="es-ES" sz="1000" dirty="0"/>
              <a:t>niversidad de </a:t>
            </a:r>
            <a:r>
              <a:rPr lang="es-ES" altLang="es-ES" sz="1000" b="1" dirty="0">
                <a:solidFill>
                  <a:srgbClr val="C00000"/>
                </a:solidFill>
              </a:rPr>
              <a:t>S</a:t>
            </a:r>
            <a:r>
              <a:rPr lang="es-ES" altLang="es-ES" sz="1000" dirty="0"/>
              <a:t>evilla  (</a:t>
            </a:r>
            <a:r>
              <a:rPr lang="es-ES" altLang="es-ES" sz="1200" b="1" dirty="0">
                <a:solidFill>
                  <a:srgbClr val="C00000"/>
                </a:solidFill>
              </a:rPr>
              <a:t>SEPRUS</a:t>
            </a:r>
            <a:r>
              <a:rPr lang="es-ES" altLang="es-ES" sz="1000" dirty="0"/>
              <a:t>)  </a:t>
            </a:r>
            <a:r>
              <a:rPr lang="es-ES" altLang="es-ES" sz="1000" dirty="0" smtClean="0"/>
              <a:t>web: </a:t>
            </a:r>
            <a:r>
              <a:rPr lang="es-ES" altLang="es-ES" sz="1000" dirty="0" smtClean="0">
                <a:hlinkClick r:id="rId3"/>
              </a:rPr>
              <a:t>recursoshumanos.us.es</a:t>
            </a:r>
            <a:r>
              <a:rPr lang="es-ES" altLang="es-ES" sz="1000" dirty="0" smtClean="0"/>
              <a:t>. e-mail</a:t>
            </a:r>
            <a:r>
              <a:rPr lang="es-ES" altLang="es-ES" sz="1000" dirty="0"/>
              <a:t>: </a:t>
            </a:r>
            <a:r>
              <a:rPr lang="es-ES" altLang="es-ES" sz="1000" dirty="0" smtClean="0">
                <a:hlinkClick r:id="rId4"/>
              </a:rPr>
              <a:t>seprus@us.es</a:t>
            </a:r>
            <a:r>
              <a:rPr lang="es-ES" altLang="es-ES" sz="1000" dirty="0" smtClean="0"/>
              <a:t> </a:t>
            </a:r>
            <a:r>
              <a:rPr lang="es-ES" sz="1000" dirty="0"/>
              <a:t>Colaborador: </a:t>
            </a:r>
            <a:r>
              <a:rPr lang="es-ES" sz="1000" dirty="0" smtClean="0"/>
              <a:t>Buenas </a:t>
            </a:r>
            <a:r>
              <a:rPr lang="es-ES" sz="1000" dirty="0"/>
              <a:t>practicas  Pabellón de </a:t>
            </a:r>
            <a:r>
              <a:rPr lang="es-ES" sz="1000" dirty="0" smtClean="0"/>
              <a:t>Uruguay</a:t>
            </a:r>
            <a:r>
              <a:rPr lang="es-ES" altLang="es-ES" sz="1800" dirty="0" smtClean="0"/>
              <a:t> </a:t>
            </a:r>
            <a:endParaRPr lang="es-ES" altLang="es-ES" sz="1800" dirty="0"/>
          </a:p>
        </p:txBody>
      </p:sp>
    </p:spTree>
    <p:extLst>
      <p:ext uri="{BB962C8B-B14F-4D97-AF65-F5344CB8AC3E}">
        <p14:creationId xmlns:p14="http://schemas.microsoft.com/office/powerpoint/2010/main" val="1932299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39842" y="142227"/>
            <a:ext cx="11797259" cy="4616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p>
            <a:pPr algn="ctr">
              <a:spcAft>
                <a:spcPts val="0"/>
              </a:spcAft>
              <a:tabLst>
                <a:tab pos="2700020" algn="ctr"/>
                <a:tab pos="5400040" algn="r"/>
              </a:tabLst>
            </a:pPr>
            <a:r>
              <a:rPr lang="es-ES" sz="2400" cap="all" dirty="0"/>
              <a:t>PLAN DE AUTOPROTECCIÓN </a:t>
            </a:r>
            <a:r>
              <a:rPr lang="es-ES" sz="2400" cap="all" dirty="0" smtClean="0"/>
              <a:t>del </a:t>
            </a:r>
            <a:r>
              <a:rPr lang="es-ES" sz="2400" cap="all" dirty="0"/>
              <a:t>centro </a:t>
            </a:r>
            <a:endParaRPr lang="es-ES" sz="2000" dirty="0">
              <a:ea typeface="Meiryo" panose="020B0604030504040204" pitchFamily="34" charset="-128"/>
              <a:cs typeface="Times New Roman" panose="02020603050405020304" pitchFamily="18" charset="0"/>
            </a:endParaRPr>
          </a:p>
        </p:txBody>
      </p:sp>
      <p:sp>
        <p:nvSpPr>
          <p:cNvPr id="6" name="Rectángulo 5"/>
          <p:cNvSpPr/>
          <p:nvPr/>
        </p:nvSpPr>
        <p:spPr>
          <a:xfrm>
            <a:off x="239843" y="730192"/>
            <a:ext cx="11797258" cy="1077218"/>
          </a:xfrm>
          <a:prstGeom prst="rect">
            <a:avLst/>
          </a:prstGeom>
        </p:spPr>
        <p:txBody>
          <a:bodyPr wrap="square">
            <a:spAutoFit/>
          </a:bodyPr>
          <a:lstStyle/>
          <a:p>
            <a:pPr marL="179388" algn="ctr">
              <a:spcBef>
                <a:spcPts val="2000"/>
              </a:spcBef>
              <a:spcAft>
                <a:spcPts val="200"/>
              </a:spcAft>
            </a:pPr>
            <a:r>
              <a:rPr lang="es-ES" sz="3200" b="1" kern="0"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¿Quién participa en el Plan de Autoprotección </a:t>
            </a:r>
            <a:r>
              <a:rPr lang="es-ES" sz="3200" b="1" kern="0"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del Centro?</a:t>
            </a:r>
            <a:endParaRPr lang="es-ES" sz="3200" b="1" kern="0"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endParaRPr>
          </a:p>
        </p:txBody>
      </p:sp>
      <p:pic>
        <p:nvPicPr>
          <p:cNvPr id="7" name="Imagen 6"/>
          <p:cNvPicPr>
            <a:picLocks noChangeAspect="1"/>
          </p:cNvPicPr>
          <p:nvPr/>
        </p:nvPicPr>
        <p:blipFill rotWithShape="1">
          <a:blip r:embed="rId2">
            <a:extLst>
              <a:ext uri="{28A0092B-C50C-407E-A947-70E740481C1C}">
                <a14:useLocalDpi xmlns:a14="http://schemas.microsoft.com/office/drawing/2010/main" val="0"/>
              </a:ext>
            </a:extLst>
          </a:blip>
          <a:srcRect l="5246" t="2453" r="3648" b="3260"/>
          <a:stretch/>
        </p:blipFill>
        <p:spPr bwMode="auto">
          <a:xfrm>
            <a:off x="414510" y="2031627"/>
            <a:ext cx="3220734" cy="4536000"/>
          </a:xfrm>
          <a:prstGeom prst="rect">
            <a:avLst/>
          </a:prstGeom>
          <a:ln>
            <a:noFill/>
          </a:ln>
          <a:extLst>
            <a:ext uri="{53640926-AAD7-44D8-BBD7-CCE9431645EC}">
              <a14:shadowObscured xmlns:a14="http://schemas.microsoft.com/office/drawing/2010/main"/>
            </a:ext>
          </a:extLst>
        </p:spPr>
      </p:pic>
      <p:sp>
        <p:nvSpPr>
          <p:cNvPr id="2" name="Rectángulo 1"/>
          <p:cNvSpPr/>
          <p:nvPr/>
        </p:nvSpPr>
        <p:spPr>
          <a:xfrm>
            <a:off x="4312147" y="2375898"/>
            <a:ext cx="7724954" cy="4349909"/>
          </a:xfrm>
          <a:prstGeom prst="rect">
            <a:avLst/>
          </a:prstGeom>
        </p:spPr>
        <p:txBody>
          <a:bodyPr wrap="square">
            <a:spAutoFit/>
          </a:bodyPr>
          <a:lstStyle/>
          <a:p>
            <a:pPr marL="363538">
              <a:lnSpc>
                <a:spcPct val="125000"/>
              </a:lnSpc>
              <a:spcAft>
                <a:spcPts val="800"/>
              </a:spcAft>
            </a:pPr>
            <a:r>
              <a:rPr lang="es-ES" sz="2400" dirty="0" smtClean="0">
                <a:effectLst/>
                <a:latin typeface="Century Gothic" panose="020B0502020202020204" pitchFamily="34" charset="0"/>
                <a:ea typeface="Meiryo" panose="020B0604030504040204" pitchFamily="34" charset="-128"/>
                <a:cs typeface="Times New Roman" panose="02020603050405020304" pitchFamily="18" charset="0"/>
              </a:rPr>
              <a:t>Todas las personas que de una forma u otra tienen vínculo con la Facultad / Escuela / Centro / Edificio:</a:t>
            </a:r>
          </a:p>
          <a:p>
            <a:pPr marL="342900" lvl="0" indent="-342900">
              <a:lnSpc>
                <a:spcPct val="125000"/>
              </a:lnSpc>
              <a:spcBef>
                <a:spcPts val="1200"/>
              </a:spcBef>
              <a:spcAft>
                <a:spcPts val="800"/>
              </a:spcAft>
              <a:buFont typeface="Symbol" panose="05050102010706020507" pitchFamily="18" charset="2"/>
              <a:buChar char=""/>
            </a:pPr>
            <a:r>
              <a:rPr lang="en-US" sz="2400" dirty="0" smtClean="0">
                <a:effectLst/>
                <a:latin typeface="Century Gothic" panose="020B0502020202020204" pitchFamily="34" charset="0"/>
                <a:ea typeface="Meiryo" panose="020B0604030504040204" pitchFamily="34" charset="-128"/>
                <a:cs typeface="Times New Roman" panose="02020603050405020304" pitchFamily="18" charset="0"/>
              </a:rPr>
              <a:t>Personal (</a:t>
            </a:r>
            <a:r>
              <a:rPr lang="es-ES" sz="2400" dirty="0" smtClean="0">
                <a:effectLst/>
                <a:latin typeface="Century Gothic" panose="020B0502020202020204" pitchFamily="34" charset="0"/>
                <a:ea typeface="Meiryo" panose="020B0604030504040204" pitchFamily="34" charset="-128"/>
                <a:cs typeface="Times New Roman" panose="02020603050405020304" pitchFamily="18" charset="0"/>
              </a:rPr>
              <a:t>Funcionarios</a:t>
            </a:r>
            <a:r>
              <a:rPr lang="en-US" sz="2400" dirty="0" smtClean="0">
                <a:effectLst/>
                <a:latin typeface="Century Gothic" panose="020B0502020202020204" pitchFamily="34" charset="0"/>
                <a:ea typeface="Meiryo" panose="020B0604030504040204" pitchFamily="34" charset="-128"/>
                <a:cs typeface="Times New Roman" panose="02020603050405020304" pitchFamily="18" charset="0"/>
              </a:rPr>
              <a:t>, </a:t>
            </a:r>
            <a:r>
              <a:rPr lang="es-ES" sz="2400" dirty="0" smtClean="0">
                <a:effectLst/>
                <a:latin typeface="Century Gothic" panose="020B0502020202020204" pitchFamily="34" charset="0"/>
                <a:ea typeface="Meiryo" panose="020B0604030504040204" pitchFamily="34" charset="-128"/>
                <a:cs typeface="Times New Roman" panose="02020603050405020304" pitchFamily="18" charset="0"/>
              </a:rPr>
              <a:t>Laborales</a:t>
            </a:r>
            <a:r>
              <a:rPr lang="en-US" sz="2400" dirty="0" smtClean="0">
                <a:effectLst/>
                <a:latin typeface="Century Gothic" panose="020B0502020202020204" pitchFamily="34" charset="0"/>
                <a:ea typeface="Meiryo" panose="020B0604030504040204" pitchFamily="34" charset="-128"/>
                <a:cs typeface="Times New Roman" panose="02020603050405020304" pitchFamily="18" charset="0"/>
              </a:rPr>
              <a:t>, </a:t>
            </a:r>
            <a:r>
              <a:rPr lang="es-ES" sz="2400" dirty="0" smtClean="0">
                <a:effectLst/>
                <a:latin typeface="Century Gothic" panose="020B0502020202020204" pitchFamily="34" charset="0"/>
                <a:ea typeface="Meiryo" panose="020B0604030504040204" pitchFamily="34" charset="-128"/>
                <a:cs typeface="Times New Roman" panose="02020603050405020304" pitchFamily="18" charset="0"/>
              </a:rPr>
              <a:t>Contratados</a:t>
            </a:r>
            <a:r>
              <a:rPr lang="en-US" sz="2400" dirty="0" smtClean="0">
                <a:effectLst/>
                <a:latin typeface="Century Gothic" panose="020B0502020202020204" pitchFamily="34" charset="0"/>
                <a:ea typeface="Meiryo" panose="020B0604030504040204" pitchFamily="34" charset="-128"/>
                <a:cs typeface="Times New Roman" panose="02020603050405020304" pitchFamily="18" charset="0"/>
              </a:rPr>
              <a:t>)</a:t>
            </a:r>
            <a:endParaRPr lang="es-ES" sz="2400"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L="342900" lvl="0" indent="-342900">
              <a:lnSpc>
                <a:spcPct val="125000"/>
              </a:lnSpc>
              <a:spcBef>
                <a:spcPts val="1200"/>
              </a:spcBef>
              <a:spcAft>
                <a:spcPts val="800"/>
              </a:spcAft>
              <a:buFont typeface="Symbol" panose="05050102010706020507" pitchFamily="18" charset="2"/>
              <a:buChar char=""/>
            </a:pPr>
            <a:r>
              <a:rPr lang="es-ES" sz="2400" dirty="0" smtClean="0">
                <a:effectLst/>
                <a:latin typeface="Century Gothic" panose="020B0502020202020204" pitchFamily="34" charset="0"/>
                <a:ea typeface="Meiryo" panose="020B0604030504040204" pitchFamily="34" charset="-128"/>
                <a:cs typeface="Times New Roman" panose="02020603050405020304" pitchFamily="18" charset="0"/>
              </a:rPr>
              <a:t>Responsables</a:t>
            </a:r>
            <a:r>
              <a:rPr lang="en-US" sz="2400" dirty="0" smtClean="0">
                <a:effectLst/>
                <a:latin typeface="Century Gothic" panose="020B0502020202020204" pitchFamily="34" charset="0"/>
                <a:ea typeface="Meiryo" panose="020B0604030504040204" pitchFamily="34" charset="-128"/>
                <a:cs typeface="Times New Roman" panose="02020603050405020304" pitchFamily="18" charset="0"/>
              </a:rPr>
              <a:t> de los </a:t>
            </a:r>
            <a:r>
              <a:rPr lang="es-ES" sz="2400" dirty="0" smtClean="0">
                <a:effectLst/>
                <a:latin typeface="Century Gothic" panose="020B0502020202020204" pitchFamily="34" charset="0"/>
                <a:ea typeface="Meiryo" panose="020B0604030504040204" pitchFamily="34" charset="-128"/>
                <a:cs typeface="Times New Roman" panose="02020603050405020304" pitchFamily="18" charset="0"/>
              </a:rPr>
              <a:t>Servicios</a:t>
            </a:r>
          </a:p>
          <a:p>
            <a:pPr marL="342900" lvl="0" indent="-342900">
              <a:lnSpc>
                <a:spcPct val="125000"/>
              </a:lnSpc>
              <a:spcBef>
                <a:spcPts val="1200"/>
              </a:spcBef>
              <a:spcAft>
                <a:spcPts val="800"/>
              </a:spcAft>
              <a:buFont typeface="Symbol" panose="05050102010706020507" pitchFamily="18" charset="2"/>
              <a:buChar char=""/>
            </a:pPr>
            <a:r>
              <a:rPr lang="es-ES" sz="2400" dirty="0" smtClean="0">
                <a:effectLst/>
                <a:latin typeface="Century Gothic" panose="020B0502020202020204" pitchFamily="34" charset="0"/>
                <a:ea typeface="Meiryo" panose="020B0604030504040204" pitchFamily="34" charset="-128"/>
                <a:cs typeface="Times New Roman" panose="02020603050405020304" pitchFamily="18" charset="0"/>
              </a:rPr>
              <a:t>Alumnos</a:t>
            </a:r>
            <a:r>
              <a:rPr lang="en-US" sz="2400" dirty="0" smtClean="0">
                <a:effectLst/>
                <a:latin typeface="Century Gothic" panose="020B0502020202020204" pitchFamily="34" charset="0"/>
                <a:ea typeface="Meiryo" panose="020B0604030504040204" pitchFamily="34" charset="-128"/>
                <a:cs typeface="Times New Roman" panose="02020603050405020304" pitchFamily="18" charset="0"/>
              </a:rPr>
              <a:t> (</a:t>
            </a:r>
            <a:r>
              <a:rPr lang="es-ES" sz="2400" dirty="0" smtClean="0">
                <a:effectLst/>
                <a:latin typeface="Century Gothic" panose="020B0502020202020204" pitchFamily="34" charset="0"/>
                <a:ea typeface="Meiryo" panose="020B0604030504040204" pitchFamily="34" charset="-128"/>
                <a:cs typeface="Times New Roman" panose="02020603050405020304" pitchFamily="18" charset="0"/>
              </a:rPr>
              <a:t>Becarios</a:t>
            </a:r>
            <a:r>
              <a:rPr lang="en-US" sz="2400" dirty="0" smtClean="0">
                <a:effectLst/>
                <a:latin typeface="Century Gothic" panose="020B0502020202020204" pitchFamily="34" charset="0"/>
                <a:ea typeface="Meiryo" panose="020B0604030504040204" pitchFamily="34" charset="-128"/>
                <a:cs typeface="Times New Roman" panose="02020603050405020304" pitchFamily="18" charset="0"/>
              </a:rPr>
              <a:t> de </a:t>
            </a:r>
            <a:r>
              <a:rPr lang="es-ES" sz="2400" dirty="0" smtClean="0">
                <a:effectLst/>
                <a:latin typeface="Century Gothic" panose="020B0502020202020204" pitchFamily="34" charset="0"/>
                <a:ea typeface="Meiryo" panose="020B0604030504040204" pitchFamily="34" charset="-128"/>
                <a:cs typeface="Times New Roman" panose="02020603050405020304" pitchFamily="18" charset="0"/>
              </a:rPr>
              <a:t>Formación</a:t>
            </a:r>
            <a:r>
              <a:rPr lang="en-US" sz="2400" dirty="0" smtClean="0">
                <a:effectLst/>
                <a:latin typeface="Century Gothic" panose="020B0502020202020204" pitchFamily="34" charset="0"/>
                <a:ea typeface="Meiryo" panose="020B0604030504040204" pitchFamily="34" charset="-128"/>
                <a:cs typeface="Times New Roman" panose="02020603050405020304" pitchFamily="18" charset="0"/>
              </a:rPr>
              <a:t>)</a:t>
            </a:r>
            <a:endParaRPr lang="es-ES" sz="2400" dirty="0" smtClean="0">
              <a:effectLst/>
              <a:latin typeface="Century Gothic" panose="020B0502020202020204" pitchFamily="34" charset="0"/>
              <a:ea typeface="Meiryo" panose="020B0604030504040204" pitchFamily="34" charset="-128"/>
              <a:cs typeface="Times New Roman" panose="02020603050405020304" pitchFamily="18" charset="0"/>
            </a:endParaRPr>
          </a:p>
          <a:p>
            <a:pPr marL="342900" lvl="0" indent="-342900">
              <a:lnSpc>
                <a:spcPct val="125000"/>
              </a:lnSpc>
              <a:spcBef>
                <a:spcPts val="1200"/>
              </a:spcBef>
              <a:spcAft>
                <a:spcPts val="800"/>
              </a:spcAft>
              <a:buFont typeface="Symbol" panose="05050102010706020507" pitchFamily="18" charset="2"/>
              <a:buChar char=""/>
            </a:pPr>
            <a:r>
              <a:rPr lang="es-ES" sz="2400" dirty="0" smtClean="0">
                <a:effectLst/>
                <a:latin typeface="Century Gothic" panose="020B0502020202020204" pitchFamily="34" charset="0"/>
                <a:ea typeface="Meiryo" panose="020B0604030504040204" pitchFamily="34" charset="-128"/>
                <a:cs typeface="Times New Roman" panose="02020603050405020304" pitchFamily="18" charset="0"/>
              </a:rPr>
              <a:t>Alumnos (Representantes de los Estudiantes)</a:t>
            </a:r>
            <a:endParaRPr lang="es-ES" sz="2400" dirty="0">
              <a:effectLst/>
              <a:latin typeface="Century Gothic" panose="020B0502020202020204" pitchFamily="34" charset="0"/>
              <a:ea typeface="Meiryo" panose="020B0604030504040204" pitchFamily="34" charset="-128"/>
              <a:cs typeface="Times New Roman" panose="02020603050405020304" pitchFamily="18" charset="0"/>
            </a:endParaRPr>
          </a:p>
        </p:txBody>
      </p:sp>
      <p:sp>
        <p:nvSpPr>
          <p:cNvPr id="9" name="Text Box 123"/>
          <p:cNvSpPr txBox="1">
            <a:spLocks noChangeArrowheads="1"/>
          </p:cNvSpPr>
          <p:nvPr/>
        </p:nvSpPr>
        <p:spPr bwMode="auto">
          <a:xfrm>
            <a:off x="0" y="6491558"/>
            <a:ext cx="1219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r>
              <a:rPr lang="es-ES" altLang="es-ES" sz="1000" b="1" dirty="0">
                <a:solidFill>
                  <a:srgbClr val="C00000"/>
                </a:solidFill>
              </a:rPr>
              <a:t>Se</a:t>
            </a:r>
            <a:r>
              <a:rPr lang="es-ES" altLang="es-ES" sz="1000" dirty="0"/>
              <a:t>rvicio de </a:t>
            </a:r>
            <a:r>
              <a:rPr lang="es-ES" altLang="es-ES" sz="1000" b="1" dirty="0">
                <a:solidFill>
                  <a:srgbClr val="C00000"/>
                </a:solidFill>
              </a:rPr>
              <a:t>P</a:t>
            </a:r>
            <a:r>
              <a:rPr lang="es-ES" altLang="es-ES" sz="1000" dirty="0"/>
              <a:t>revención de </a:t>
            </a:r>
            <a:r>
              <a:rPr lang="es-ES" altLang="es-ES" sz="1000" b="1" dirty="0">
                <a:solidFill>
                  <a:srgbClr val="C00000"/>
                </a:solidFill>
              </a:rPr>
              <a:t>R</a:t>
            </a:r>
            <a:r>
              <a:rPr lang="es-ES" altLang="es-ES" sz="1000" dirty="0"/>
              <a:t>iesgos Laborales de la </a:t>
            </a:r>
            <a:r>
              <a:rPr lang="es-ES" altLang="es-ES" sz="1000" b="1" dirty="0">
                <a:solidFill>
                  <a:srgbClr val="C00000"/>
                </a:solidFill>
              </a:rPr>
              <a:t>U</a:t>
            </a:r>
            <a:r>
              <a:rPr lang="es-ES" altLang="es-ES" sz="1000" dirty="0"/>
              <a:t>niversidad de </a:t>
            </a:r>
            <a:r>
              <a:rPr lang="es-ES" altLang="es-ES" sz="1000" b="1" dirty="0">
                <a:solidFill>
                  <a:srgbClr val="C00000"/>
                </a:solidFill>
              </a:rPr>
              <a:t>S</a:t>
            </a:r>
            <a:r>
              <a:rPr lang="es-ES" altLang="es-ES" sz="1000" dirty="0"/>
              <a:t>evilla  (</a:t>
            </a:r>
            <a:r>
              <a:rPr lang="es-ES" altLang="es-ES" sz="1200" b="1" dirty="0">
                <a:solidFill>
                  <a:srgbClr val="C00000"/>
                </a:solidFill>
              </a:rPr>
              <a:t>SEPRUS</a:t>
            </a:r>
            <a:r>
              <a:rPr lang="es-ES" altLang="es-ES" sz="1000" dirty="0"/>
              <a:t>)  </a:t>
            </a:r>
            <a:r>
              <a:rPr lang="es-ES" altLang="es-ES" sz="1000" dirty="0" smtClean="0"/>
              <a:t>web: </a:t>
            </a:r>
            <a:r>
              <a:rPr lang="es-ES" altLang="es-ES" sz="1000" dirty="0" smtClean="0">
                <a:hlinkClick r:id="rId3"/>
              </a:rPr>
              <a:t>recursoshumanos.us.es</a:t>
            </a:r>
            <a:r>
              <a:rPr lang="es-ES" altLang="es-ES" sz="1000" dirty="0" smtClean="0"/>
              <a:t>. e-mail</a:t>
            </a:r>
            <a:r>
              <a:rPr lang="es-ES" altLang="es-ES" sz="1000" dirty="0"/>
              <a:t>: </a:t>
            </a:r>
            <a:r>
              <a:rPr lang="es-ES" altLang="es-ES" sz="1000" dirty="0" smtClean="0">
                <a:hlinkClick r:id="rId4"/>
              </a:rPr>
              <a:t>seprus@us.es</a:t>
            </a:r>
            <a:r>
              <a:rPr lang="es-ES" altLang="es-ES" sz="1000" dirty="0" smtClean="0"/>
              <a:t> </a:t>
            </a:r>
            <a:r>
              <a:rPr lang="es-ES" sz="1000" dirty="0"/>
              <a:t>Colaborador: </a:t>
            </a:r>
            <a:r>
              <a:rPr lang="es-ES" sz="1000" dirty="0" smtClean="0"/>
              <a:t>Buenas </a:t>
            </a:r>
            <a:r>
              <a:rPr lang="es-ES" sz="1000" dirty="0"/>
              <a:t>practicas  Pabellón de </a:t>
            </a:r>
            <a:r>
              <a:rPr lang="es-ES" sz="1000" dirty="0" smtClean="0"/>
              <a:t>Uruguay</a:t>
            </a:r>
            <a:r>
              <a:rPr lang="es-ES" altLang="es-ES" sz="1800" dirty="0" smtClean="0"/>
              <a:t> </a:t>
            </a:r>
            <a:endParaRPr lang="es-ES" altLang="es-ES" sz="1800" dirty="0"/>
          </a:p>
        </p:txBody>
      </p:sp>
    </p:spTree>
    <p:extLst>
      <p:ext uri="{BB962C8B-B14F-4D97-AF65-F5344CB8AC3E}">
        <p14:creationId xmlns:p14="http://schemas.microsoft.com/office/powerpoint/2010/main" val="4238412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23"/>
          <p:cNvSpPr txBox="1">
            <a:spLocks noChangeArrowheads="1"/>
          </p:cNvSpPr>
          <p:nvPr/>
        </p:nvSpPr>
        <p:spPr bwMode="auto">
          <a:xfrm>
            <a:off x="0" y="6491558"/>
            <a:ext cx="1219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r>
              <a:rPr lang="es-ES" altLang="es-ES" sz="1000" b="1" dirty="0">
                <a:solidFill>
                  <a:srgbClr val="C00000"/>
                </a:solidFill>
              </a:rPr>
              <a:t>Se</a:t>
            </a:r>
            <a:r>
              <a:rPr lang="es-ES" altLang="es-ES" sz="1000" dirty="0"/>
              <a:t>rvicio de </a:t>
            </a:r>
            <a:r>
              <a:rPr lang="es-ES" altLang="es-ES" sz="1000" b="1" dirty="0">
                <a:solidFill>
                  <a:srgbClr val="C00000"/>
                </a:solidFill>
              </a:rPr>
              <a:t>P</a:t>
            </a:r>
            <a:r>
              <a:rPr lang="es-ES" altLang="es-ES" sz="1000" dirty="0"/>
              <a:t>revención de </a:t>
            </a:r>
            <a:r>
              <a:rPr lang="es-ES" altLang="es-ES" sz="1000" b="1" dirty="0">
                <a:solidFill>
                  <a:srgbClr val="C00000"/>
                </a:solidFill>
              </a:rPr>
              <a:t>R</a:t>
            </a:r>
            <a:r>
              <a:rPr lang="es-ES" altLang="es-ES" sz="1000" dirty="0"/>
              <a:t>iesgos Laborales de la </a:t>
            </a:r>
            <a:r>
              <a:rPr lang="es-ES" altLang="es-ES" sz="1000" b="1" dirty="0">
                <a:solidFill>
                  <a:srgbClr val="C00000"/>
                </a:solidFill>
              </a:rPr>
              <a:t>U</a:t>
            </a:r>
            <a:r>
              <a:rPr lang="es-ES" altLang="es-ES" sz="1000" dirty="0"/>
              <a:t>niversidad de </a:t>
            </a:r>
            <a:r>
              <a:rPr lang="es-ES" altLang="es-ES" sz="1000" b="1" dirty="0">
                <a:solidFill>
                  <a:srgbClr val="C00000"/>
                </a:solidFill>
              </a:rPr>
              <a:t>S</a:t>
            </a:r>
            <a:r>
              <a:rPr lang="es-ES" altLang="es-ES" sz="1000" dirty="0"/>
              <a:t>evilla  (</a:t>
            </a:r>
            <a:r>
              <a:rPr lang="es-ES" altLang="es-ES" sz="1200" b="1" dirty="0">
                <a:solidFill>
                  <a:srgbClr val="C00000"/>
                </a:solidFill>
              </a:rPr>
              <a:t>SEPRUS</a:t>
            </a:r>
            <a:r>
              <a:rPr lang="es-ES" altLang="es-ES" sz="1000" dirty="0"/>
              <a:t>)  </a:t>
            </a:r>
            <a:r>
              <a:rPr lang="es-ES" altLang="es-ES" sz="1000" dirty="0" smtClean="0"/>
              <a:t>web: </a:t>
            </a:r>
            <a:r>
              <a:rPr lang="es-ES" altLang="es-ES" sz="1000" dirty="0" smtClean="0">
                <a:hlinkClick r:id="rId2"/>
              </a:rPr>
              <a:t>recursoshumanos.us.es</a:t>
            </a:r>
            <a:r>
              <a:rPr lang="es-ES" altLang="es-ES" sz="1000" dirty="0" smtClean="0"/>
              <a:t>. e-mail</a:t>
            </a:r>
            <a:r>
              <a:rPr lang="es-ES" altLang="es-ES" sz="1000" dirty="0"/>
              <a:t>: </a:t>
            </a:r>
            <a:r>
              <a:rPr lang="es-ES" altLang="es-ES" sz="1000" dirty="0" smtClean="0">
                <a:hlinkClick r:id="rId3"/>
              </a:rPr>
              <a:t>seprus@us.es</a:t>
            </a:r>
            <a:r>
              <a:rPr lang="es-ES" altLang="es-ES" sz="1000" dirty="0" smtClean="0"/>
              <a:t> </a:t>
            </a:r>
            <a:r>
              <a:rPr lang="es-ES" sz="1000" dirty="0"/>
              <a:t>Colaborador: </a:t>
            </a:r>
            <a:r>
              <a:rPr lang="es-ES" sz="1000" dirty="0" smtClean="0"/>
              <a:t>Buenas </a:t>
            </a:r>
            <a:r>
              <a:rPr lang="es-ES" sz="1000" dirty="0"/>
              <a:t>practicas  Pabellón de </a:t>
            </a:r>
            <a:r>
              <a:rPr lang="es-ES" sz="1000" dirty="0" smtClean="0"/>
              <a:t>Uruguay</a:t>
            </a:r>
            <a:r>
              <a:rPr lang="es-ES" altLang="es-ES" sz="1800" dirty="0" smtClean="0"/>
              <a:t> </a:t>
            </a:r>
            <a:endParaRPr lang="es-ES" altLang="es-ES" sz="1800" dirty="0"/>
          </a:p>
        </p:txBody>
      </p:sp>
      <p:sp>
        <p:nvSpPr>
          <p:cNvPr id="3" name="Rectángulo 2"/>
          <p:cNvSpPr/>
          <p:nvPr/>
        </p:nvSpPr>
        <p:spPr>
          <a:xfrm>
            <a:off x="239842" y="142227"/>
            <a:ext cx="11797259" cy="4616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p>
            <a:pPr algn="ctr">
              <a:spcAft>
                <a:spcPts val="0"/>
              </a:spcAft>
              <a:tabLst>
                <a:tab pos="2700020" algn="ctr"/>
                <a:tab pos="5400040" algn="r"/>
              </a:tabLst>
            </a:pPr>
            <a:r>
              <a:rPr lang="es-ES" sz="2400" cap="all" dirty="0"/>
              <a:t>PLAN DE AUTOPROTECCIÓN del centro </a:t>
            </a:r>
            <a:endParaRPr lang="es-ES" sz="2000" dirty="0">
              <a:ea typeface="Meiryo" panose="020B0604030504040204" pitchFamily="34" charset="-128"/>
              <a:cs typeface="Times New Roman" panose="02020603050405020304" pitchFamily="18" charset="0"/>
            </a:endParaRPr>
          </a:p>
        </p:txBody>
      </p:sp>
      <p:sp>
        <p:nvSpPr>
          <p:cNvPr id="6" name="Rectángulo 5"/>
          <p:cNvSpPr/>
          <p:nvPr/>
        </p:nvSpPr>
        <p:spPr>
          <a:xfrm>
            <a:off x="239841" y="617513"/>
            <a:ext cx="11797259" cy="1077218"/>
          </a:xfrm>
          <a:prstGeom prst="rect">
            <a:avLst/>
          </a:prstGeom>
        </p:spPr>
        <p:txBody>
          <a:bodyPr wrap="square">
            <a:spAutoFit/>
          </a:bodyPr>
          <a:lstStyle/>
          <a:p>
            <a:pPr marL="179388" algn="ctr"/>
            <a:r>
              <a:rPr lang="es-ES" sz="3200" b="1" kern="0"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¿Medios Humanos del Plan de Autoprotección </a:t>
            </a:r>
            <a:r>
              <a:rPr lang="es-ES" sz="3200" b="1" kern="0"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del Centro?</a:t>
            </a:r>
            <a:endParaRPr lang="es-ES" sz="3200" b="1" kern="0"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endParaRPr>
          </a:p>
        </p:txBody>
      </p:sp>
      <p:sp>
        <p:nvSpPr>
          <p:cNvPr id="10" name="Rectángulo 9"/>
          <p:cNvSpPr/>
          <p:nvPr/>
        </p:nvSpPr>
        <p:spPr>
          <a:xfrm>
            <a:off x="4857966" y="1683267"/>
            <a:ext cx="7334034" cy="2862322"/>
          </a:xfrm>
          <a:prstGeom prst="rect">
            <a:avLst/>
          </a:prstGeom>
        </p:spPr>
        <p:txBody>
          <a:bodyPr wrap="square">
            <a:spAutoFit/>
          </a:bodyPr>
          <a:lstStyle/>
          <a:p>
            <a:pPr marL="342900" indent="-342900">
              <a:buFont typeface="Symbol" panose="05050102010706020507" pitchFamily="18" charset="2"/>
              <a:buChar char=""/>
            </a:pPr>
            <a:r>
              <a:rPr lang="es-ES" b="1" dirty="0">
                <a:solidFill>
                  <a:schemeClr val="accent6">
                    <a:lumMod val="50000"/>
                  </a:schemeClr>
                </a:solidFill>
                <a:latin typeface="Century Gothic" panose="020B0502020202020204" pitchFamily="34" charset="0"/>
                <a:ea typeface="Meiryo" panose="020B0604030504040204" pitchFamily="34" charset="-128"/>
                <a:cs typeface="Times New Roman" panose="02020603050405020304" pitchFamily="18" charset="0"/>
              </a:rPr>
              <a:t>Director del Plan de Autoprotección</a:t>
            </a:r>
            <a:r>
              <a:rPr lang="es-ES" b="1" dirty="0" smtClean="0">
                <a:solidFill>
                  <a:schemeClr val="accent6">
                    <a:lumMod val="50000"/>
                  </a:schemeClr>
                </a:solidFill>
                <a:latin typeface="Century Gothic" panose="020B0502020202020204" pitchFamily="34" charset="0"/>
                <a:ea typeface="Meiryo" panose="020B0604030504040204" pitchFamily="34" charset="-128"/>
                <a:cs typeface="Times New Roman" panose="02020603050405020304" pitchFamily="18" charset="0"/>
              </a:rPr>
              <a:t>:</a:t>
            </a:r>
          </a:p>
          <a:p>
            <a:pPr algn="just"/>
            <a:r>
              <a:rPr lang="es-ES" dirty="0">
                <a:latin typeface="Century Gothic" panose="020B0502020202020204" pitchFamily="34" charset="0"/>
                <a:ea typeface="Meiryo" panose="020B0604030504040204" pitchFamily="34" charset="-128"/>
                <a:cs typeface="Times New Roman" panose="02020603050405020304" pitchFamily="18" charset="0"/>
              </a:rPr>
              <a:t>P</a:t>
            </a:r>
            <a:r>
              <a:rPr lang="es-ES" dirty="0" smtClean="0">
                <a:latin typeface="Century Gothic" panose="020B0502020202020204" pitchFamily="34" charset="0"/>
                <a:ea typeface="Meiryo" panose="020B0604030504040204" pitchFamily="34" charset="-128"/>
                <a:cs typeface="Times New Roman" panose="02020603050405020304" pitchFamily="18" charset="0"/>
              </a:rPr>
              <a:t>ersona </a:t>
            </a:r>
            <a:r>
              <a:rPr lang="es-ES" dirty="0">
                <a:latin typeface="Century Gothic" panose="020B0502020202020204" pitchFamily="34" charset="0"/>
                <a:ea typeface="Meiryo" panose="020B0604030504040204" pitchFamily="34" charset="-128"/>
                <a:cs typeface="Times New Roman" panose="02020603050405020304" pitchFamily="18" charset="0"/>
              </a:rPr>
              <a:t>designada por el titular de la actividad  como responsable única para la gestión de las actuaciones encaminadas a la prevención y el control de los riesgos</a:t>
            </a:r>
            <a:r>
              <a:rPr lang="es-ES" dirty="0" smtClean="0">
                <a:latin typeface="Century Gothic" panose="020B0502020202020204" pitchFamily="34" charset="0"/>
                <a:ea typeface="Meiryo" panose="020B0604030504040204" pitchFamily="34" charset="-128"/>
                <a:cs typeface="Times New Roman" panose="02020603050405020304" pitchFamily="18" charset="0"/>
              </a:rPr>
              <a:t>. Es la máxima figura jerárquica del centro,  el cual podrá delegar la Jefatura de intervención (JI) a cualquier persona del Centro.</a:t>
            </a:r>
            <a:endParaRPr lang="es-ES" dirty="0">
              <a:latin typeface="Century Gothic" panose="020B0502020202020204" pitchFamily="34" charset="0"/>
              <a:ea typeface="Meiryo" panose="020B0604030504040204" pitchFamily="34" charset="-128"/>
              <a:cs typeface="Times New Roman" panose="02020603050405020304" pitchFamily="18" charset="0"/>
            </a:endParaRPr>
          </a:p>
          <a:p>
            <a:pPr algn="just"/>
            <a:endParaRPr lang="es-ES" dirty="0">
              <a:latin typeface="Century Gothic" panose="020B0502020202020204" pitchFamily="34" charset="0"/>
              <a:ea typeface="Meiryo" panose="020B0604030504040204" pitchFamily="34" charset="-128"/>
              <a:cs typeface="Times New Roman" panose="02020603050405020304" pitchFamily="18" charset="0"/>
            </a:endParaRPr>
          </a:p>
          <a:p>
            <a:pPr marL="354013"/>
            <a:endParaRPr lang="es-ES" dirty="0">
              <a:latin typeface="Century Gothic" panose="020B0502020202020204" pitchFamily="34" charset="0"/>
              <a:ea typeface="Meiryo" panose="020B0604030504040204" pitchFamily="34" charset="-128"/>
              <a:cs typeface="Times New Roman" panose="02020603050405020304" pitchFamily="18" charset="0"/>
            </a:endParaRPr>
          </a:p>
          <a:p>
            <a:pPr marL="354013"/>
            <a:endParaRPr lang="es-ES" dirty="0" smtClean="0">
              <a:latin typeface="Century Gothic" panose="020B0502020202020204" pitchFamily="34" charset="0"/>
              <a:ea typeface="Meiryo" panose="020B0604030504040204" pitchFamily="34" charset="-128"/>
              <a:cs typeface="Times New Roman" panose="02020603050405020304" pitchFamily="18" charset="0"/>
            </a:endParaRPr>
          </a:p>
          <a:p>
            <a:pPr marL="354013"/>
            <a:endParaRPr lang="es-ES" dirty="0" smtClean="0">
              <a:latin typeface="Century Gothic" panose="020B0502020202020204" pitchFamily="34" charset="0"/>
              <a:ea typeface="Meiryo" panose="020B0604030504040204" pitchFamily="34" charset="-128"/>
              <a:cs typeface="Times New Roman" panose="02020603050405020304" pitchFamily="18" charset="0"/>
            </a:endParaRPr>
          </a:p>
        </p:txBody>
      </p:sp>
      <p:grpSp>
        <p:nvGrpSpPr>
          <p:cNvPr id="12" name="Grupo 11"/>
          <p:cNvGrpSpPr/>
          <p:nvPr/>
        </p:nvGrpSpPr>
        <p:grpSpPr>
          <a:xfrm>
            <a:off x="4857966" y="3374891"/>
            <a:ext cx="7334033" cy="3461152"/>
            <a:chOff x="8242" y="2318955"/>
            <a:chExt cx="7334033" cy="3461152"/>
          </a:xfrm>
        </p:grpSpPr>
        <p:sp>
          <p:nvSpPr>
            <p:cNvPr id="13" name="Rectángulo 12"/>
            <p:cNvSpPr/>
            <p:nvPr/>
          </p:nvSpPr>
          <p:spPr>
            <a:xfrm>
              <a:off x="8242" y="2318955"/>
              <a:ext cx="7334033" cy="1477328"/>
            </a:xfrm>
            <a:prstGeom prst="rect">
              <a:avLst/>
            </a:prstGeom>
          </p:spPr>
          <p:txBody>
            <a:bodyPr wrap="square">
              <a:spAutoFit/>
            </a:bodyPr>
            <a:lstStyle/>
            <a:p>
              <a:pPr marL="342900" lvl="0" indent="-342900">
                <a:buFont typeface="Symbol" panose="05050102010706020507" pitchFamily="18" charset="2"/>
                <a:buChar char=""/>
              </a:pPr>
              <a:r>
                <a:rPr lang="es-ES" b="1" dirty="0" smtClean="0">
                  <a:solidFill>
                    <a:srgbClr val="7030A0"/>
                  </a:solidFill>
                  <a:effectLst/>
                  <a:latin typeface="Century Gothic" panose="020B0502020202020204" pitchFamily="34" charset="0"/>
                  <a:ea typeface="Meiryo" panose="020B0604030504040204" pitchFamily="34" charset="-128"/>
                  <a:cs typeface="Times New Roman" panose="02020603050405020304" pitchFamily="18" charset="0"/>
                </a:rPr>
                <a:t>Comité de Autoprotecci</a:t>
              </a:r>
              <a:r>
                <a:rPr lang="es-ES" b="1" dirty="0" smtClean="0">
                  <a:solidFill>
                    <a:srgbClr val="7030A0"/>
                  </a:solidFill>
                  <a:latin typeface="Century Gothic" panose="020B0502020202020204" pitchFamily="34" charset="0"/>
                  <a:ea typeface="Meiryo" panose="020B0604030504040204" pitchFamily="34" charset="-128"/>
                  <a:cs typeface="Times New Roman" panose="02020603050405020304" pitchFamily="18" charset="0"/>
                </a:rPr>
                <a:t>ó</a:t>
              </a:r>
              <a:r>
                <a:rPr lang="es-ES" b="1" dirty="0" smtClean="0">
                  <a:solidFill>
                    <a:srgbClr val="7030A0"/>
                  </a:solidFill>
                  <a:effectLst/>
                  <a:latin typeface="Century Gothic" panose="020B0502020202020204" pitchFamily="34" charset="0"/>
                  <a:ea typeface="Meiryo" panose="020B0604030504040204" pitchFamily="34" charset="-128"/>
                  <a:cs typeface="Times New Roman" panose="02020603050405020304" pitchFamily="18" charset="0"/>
                </a:rPr>
                <a:t>n</a:t>
              </a:r>
              <a:r>
                <a:rPr lang="es-ES" b="1" dirty="0" smtClean="0">
                  <a:solidFill>
                    <a:srgbClr val="7030A0"/>
                  </a:solidFill>
                  <a:latin typeface="Century Gothic" panose="020B0502020202020204" pitchFamily="34" charset="0"/>
                  <a:ea typeface="Meiryo" panose="020B0604030504040204" pitchFamily="34" charset="-128"/>
                  <a:cs typeface="Times New Roman" panose="02020603050405020304" pitchFamily="18" charset="0"/>
                </a:rPr>
                <a:t>: </a:t>
              </a:r>
              <a:endParaRPr lang="es-ES" b="1" dirty="0">
                <a:solidFill>
                  <a:srgbClr val="7030A0"/>
                </a:solidFill>
                <a:latin typeface="Century Gothic" panose="020B0502020202020204" pitchFamily="34" charset="0"/>
                <a:ea typeface="Meiryo" panose="020B0604030504040204" pitchFamily="34" charset="-128"/>
                <a:cs typeface="Times New Roman" panose="02020603050405020304" pitchFamily="18" charset="0"/>
              </a:endParaRPr>
            </a:p>
            <a:p>
              <a:pPr algn="just"/>
              <a:r>
                <a:rPr lang="es-ES" dirty="0" smtClean="0">
                  <a:latin typeface="Century Gothic" panose="020B0502020202020204" pitchFamily="34" charset="0"/>
                  <a:ea typeface="Meiryo" panose="020B0604030504040204" pitchFamily="34" charset="-128"/>
                  <a:cs typeface="Times New Roman" panose="02020603050405020304" pitchFamily="18" charset="0"/>
                </a:rPr>
                <a:t>     Realiza el </a:t>
              </a:r>
              <a:r>
                <a:rPr lang="es-ES" dirty="0">
                  <a:latin typeface="Century Gothic" panose="020B0502020202020204" pitchFamily="34" charset="0"/>
                  <a:ea typeface="Meiryo" panose="020B0604030504040204" pitchFamily="34" charset="-128"/>
                  <a:cs typeface="Times New Roman" panose="02020603050405020304" pitchFamily="18" charset="0"/>
                </a:rPr>
                <a:t>seguimiento y </a:t>
              </a:r>
              <a:r>
                <a:rPr lang="es-ES" dirty="0" smtClean="0">
                  <a:latin typeface="Century Gothic" panose="020B0502020202020204" pitchFamily="34" charset="0"/>
                  <a:ea typeface="Meiryo" panose="020B0604030504040204" pitchFamily="34" charset="-128"/>
                  <a:cs typeface="Times New Roman" panose="02020603050405020304" pitchFamily="18" charset="0"/>
                </a:rPr>
                <a:t>control de </a:t>
              </a:r>
              <a:r>
                <a:rPr lang="es-ES" dirty="0">
                  <a:latin typeface="Century Gothic" panose="020B0502020202020204" pitchFamily="34" charset="0"/>
                  <a:ea typeface="Meiryo" panose="020B0604030504040204" pitchFamily="34" charset="-128"/>
                  <a:cs typeface="Times New Roman" panose="02020603050405020304" pitchFamily="18" charset="0"/>
                </a:rPr>
                <a:t>la implantación. En caso </a:t>
              </a:r>
              <a:r>
                <a:rPr lang="es-ES" dirty="0" smtClean="0">
                  <a:latin typeface="Century Gothic" panose="020B0502020202020204" pitchFamily="34" charset="0"/>
                  <a:ea typeface="Meiryo" panose="020B0604030504040204" pitchFamily="34" charset="-128"/>
                  <a:cs typeface="Times New Roman" panose="02020603050405020304" pitchFamily="18" charset="0"/>
                </a:rPr>
                <a:t>de siniestros </a:t>
              </a:r>
              <a:r>
                <a:rPr lang="es-ES" dirty="0">
                  <a:latin typeface="Century Gothic" panose="020B0502020202020204" pitchFamily="34" charset="0"/>
                  <a:ea typeface="Meiryo" panose="020B0604030504040204" pitchFamily="34" charset="-128"/>
                  <a:cs typeface="Times New Roman" panose="02020603050405020304" pitchFamily="18" charset="0"/>
                </a:rPr>
                <a:t>será el encargado de analizar los hechos y proponer la </a:t>
              </a:r>
              <a:r>
                <a:rPr lang="es-ES" dirty="0" smtClean="0">
                  <a:latin typeface="Century Gothic" panose="020B0502020202020204" pitchFamily="34" charset="0"/>
                  <a:ea typeface="Meiryo" panose="020B0604030504040204" pitchFamily="34" charset="-128"/>
                  <a:cs typeface="Times New Roman" panose="02020603050405020304" pitchFamily="18" charset="0"/>
                </a:rPr>
                <a:t>implantación de </a:t>
              </a:r>
              <a:r>
                <a:rPr lang="es-ES" dirty="0">
                  <a:latin typeface="Century Gothic" panose="020B0502020202020204" pitchFamily="34" charset="0"/>
                  <a:ea typeface="Meiryo" panose="020B0604030504040204" pitchFamily="34" charset="-128"/>
                  <a:cs typeface="Times New Roman" panose="02020603050405020304" pitchFamily="18" charset="0"/>
                </a:rPr>
                <a:t>las </a:t>
              </a:r>
              <a:r>
                <a:rPr lang="es-ES" dirty="0" smtClean="0">
                  <a:latin typeface="Century Gothic" panose="020B0502020202020204" pitchFamily="34" charset="0"/>
                  <a:ea typeface="Meiryo" panose="020B0604030504040204" pitchFamily="34" charset="-128"/>
                  <a:cs typeface="Times New Roman" panose="02020603050405020304" pitchFamily="18" charset="0"/>
                </a:rPr>
                <a:t>mejoras</a:t>
              </a:r>
              <a:r>
                <a:rPr lang="es-ES" dirty="0">
                  <a:latin typeface="Century Gothic" panose="020B0502020202020204" pitchFamily="34" charset="0"/>
                  <a:ea typeface="Meiryo" panose="020B0604030504040204" pitchFamily="34" charset="-128"/>
                  <a:cs typeface="Times New Roman" panose="02020603050405020304" pitchFamily="18" charset="0"/>
                </a:rPr>
                <a:t> </a:t>
              </a:r>
              <a:r>
                <a:rPr lang="es-ES" dirty="0" smtClean="0">
                  <a:latin typeface="Century Gothic" panose="020B0502020202020204" pitchFamily="34" charset="0"/>
                  <a:ea typeface="Meiryo" panose="020B0604030504040204" pitchFamily="34" charset="-128"/>
                  <a:cs typeface="Times New Roman" panose="02020603050405020304" pitchFamily="18" charset="0"/>
                </a:rPr>
                <a:t>necesarias </a:t>
              </a:r>
              <a:r>
                <a:rPr lang="es-ES" dirty="0">
                  <a:latin typeface="Century Gothic" panose="020B0502020202020204" pitchFamily="34" charset="0"/>
                  <a:ea typeface="Meiryo" panose="020B0604030504040204" pitchFamily="34" charset="-128"/>
                  <a:cs typeface="Times New Roman" panose="02020603050405020304" pitchFamily="18" charset="0"/>
                </a:rPr>
                <a:t>para su prevención o </a:t>
              </a:r>
              <a:r>
                <a:rPr lang="es-ES" dirty="0" smtClean="0">
                  <a:latin typeface="Century Gothic" panose="020B0502020202020204" pitchFamily="34" charset="0"/>
                  <a:ea typeface="Meiryo" panose="020B0604030504040204" pitchFamily="34" charset="-128"/>
                  <a:cs typeface="Times New Roman" panose="02020603050405020304" pitchFamily="18" charset="0"/>
                </a:rPr>
                <a:t>eliminación.</a:t>
              </a:r>
            </a:p>
          </p:txBody>
        </p:sp>
        <p:sp>
          <p:nvSpPr>
            <p:cNvPr id="14" name="Rectángulo 13"/>
            <p:cNvSpPr/>
            <p:nvPr/>
          </p:nvSpPr>
          <p:spPr>
            <a:xfrm>
              <a:off x="75354" y="3687226"/>
              <a:ext cx="7180236" cy="2092881"/>
            </a:xfrm>
            <a:prstGeom prst="rect">
              <a:avLst/>
            </a:prstGeom>
          </p:spPr>
          <p:txBody>
            <a:bodyPr wrap="square">
              <a:spAutoFit/>
            </a:bodyPr>
            <a:lstStyle/>
            <a:p>
              <a:pPr marL="354013"/>
              <a:r>
                <a:rPr lang="es-ES" sz="1600" dirty="0">
                  <a:latin typeface="Century Gothic" panose="020B0502020202020204" pitchFamily="34" charset="0"/>
                  <a:ea typeface="Meiryo" panose="020B0604030504040204" pitchFamily="34" charset="-128"/>
                  <a:cs typeface="Times New Roman" panose="02020603050405020304" pitchFamily="18" charset="0"/>
                </a:rPr>
                <a:t>Compondrán este comité:</a:t>
              </a:r>
            </a:p>
            <a:p>
              <a:pPr marL="1166813" indent="-1073150">
                <a:tabLst>
                  <a:tab pos="720725" algn="l"/>
                </a:tabLst>
              </a:pPr>
              <a:r>
                <a:rPr lang="es-ES" sz="1600" dirty="0">
                  <a:latin typeface="Century Gothic" panose="020B0502020202020204" pitchFamily="34" charset="0"/>
                  <a:ea typeface="Meiryo" panose="020B0604030504040204" pitchFamily="34" charset="-128"/>
                  <a:cs typeface="Times New Roman" panose="02020603050405020304" pitchFamily="18" charset="0"/>
                </a:rPr>
                <a:t>	</a:t>
              </a:r>
              <a:r>
                <a:rPr lang="es-ES" sz="1400" dirty="0">
                  <a:latin typeface="Century Gothic" panose="020B0502020202020204" pitchFamily="34" charset="0"/>
                  <a:ea typeface="Meiryo" panose="020B0604030504040204" pitchFamily="34" charset="-128"/>
                  <a:cs typeface="Times New Roman" panose="02020603050405020304" pitchFamily="18" charset="0"/>
                  <a:sym typeface="Symbol" panose="05050102010706020507" pitchFamily="18" charset="2"/>
                </a:rPr>
                <a:t> </a:t>
              </a:r>
              <a:r>
                <a:rPr lang="es-ES" sz="1400" dirty="0">
                  <a:latin typeface="Century Gothic" panose="020B0502020202020204" pitchFamily="34" charset="0"/>
                  <a:ea typeface="Meiryo" panose="020B0604030504040204" pitchFamily="34" charset="-128"/>
                  <a:cs typeface="Times New Roman" panose="02020603050405020304" pitchFamily="18" charset="0"/>
                </a:rPr>
                <a:t>Jefe de Intervención</a:t>
              </a:r>
            </a:p>
            <a:p>
              <a:pPr marL="1166813" indent="-1073150">
                <a:tabLst>
                  <a:tab pos="720725" algn="l"/>
                </a:tabLst>
              </a:pPr>
              <a:r>
                <a:rPr lang="es-ES" sz="1400" dirty="0">
                  <a:latin typeface="Century Gothic" panose="020B0502020202020204" pitchFamily="34" charset="0"/>
                  <a:ea typeface="Meiryo" panose="020B0604030504040204" pitchFamily="34" charset="-128"/>
                  <a:cs typeface="Times New Roman" panose="02020603050405020304" pitchFamily="18" charset="0"/>
                </a:rPr>
                <a:t>	</a:t>
              </a:r>
              <a:r>
                <a:rPr lang="es-ES" sz="1400" dirty="0">
                  <a:latin typeface="Century Gothic" panose="020B0502020202020204" pitchFamily="34" charset="0"/>
                  <a:ea typeface="Meiryo" panose="020B0604030504040204" pitchFamily="34" charset="-128"/>
                  <a:cs typeface="Times New Roman" panose="02020603050405020304" pitchFamily="18" charset="0"/>
                  <a:sym typeface="Symbol" panose="05050102010706020507" pitchFamily="18" charset="2"/>
                </a:rPr>
                <a:t></a:t>
              </a:r>
              <a:r>
                <a:rPr lang="es-ES" sz="1400" dirty="0">
                  <a:latin typeface="Century Gothic" panose="020B0502020202020204" pitchFamily="34" charset="0"/>
                  <a:ea typeface="Meiryo" panose="020B0604030504040204" pitchFamily="34" charset="-128"/>
                  <a:cs typeface="Times New Roman" panose="02020603050405020304" pitchFamily="18" charset="0"/>
                </a:rPr>
                <a:t> Servicio de Mantenimiento</a:t>
              </a:r>
            </a:p>
            <a:p>
              <a:pPr marL="1166813" indent="-1073150">
                <a:tabLst>
                  <a:tab pos="720725" algn="l"/>
                </a:tabLst>
              </a:pPr>
              <a:r>
                <a:rPr lang="es-ES" sz="1400" dirty="0">
                  <a:latin typeface="Century Gothic" panose="020B0502020202020204" pitchFamily="34" charset="0"/>
                  <a:ea typeface="Meiryo" panose="020B0604030504040204" pitchFamily="34" charset="-128"/>
                  <a:cs typeface="Times New Roman" panose="02020603050405020304" pitchFamily="18" charset="0"/>
                </a:rPr>
                <a:t>	</a:t>
              </a:r>
              <a:r>
                <a:rPr lang="es-ES" sz="1400" dirty="0">
                  <a:latin typeface="Century Gothic" panose="020B0502020202020204" pitchFamily="34" charset="0"/>
                  <a:ea typeface="Meiryo" panose="020B0604030504040204" pitchFamily="34" charset="-128"/>
                  <a:cs typeface="Times New Roman" panose="02020603050405020304" pitchFamily="18" charset="0"/>
                  <a:sym typeface="Symbol" panose="05050102010706020507" pitchFamily="18" charset="2"/>
                </a:rPr>
                <a:t></a:t>
              </a:r>
              <a:r>
                <a:rPr lang="es-ES" sz="1400" dirty="0">
                  <a:latin typeface="Century Gothic" panose="020B0502020202020204" pitchFamily="34" charset="0"/>
                  <a:ea typeface="Meiryo" panose="020B0604030504040204" pitchFamily="34" charset="-128"/>
                  <a:cs typeface="Times New Roman" panose="02020603050405020304" pitchFamily="18" charset="0"/>
                </a:rPr>
                <a:t> Unidad de Seguridad</a:t>
              </a:r>
            </a:p>
            <a:p>
              <a:pPr marL="1166813" indent="-1073150">
                <a:tabLst>
                  <a:tab pos="720725" algn="l"/>
                </a:tabLst>
              </a:pPr>
              <a:r>
                <a:rPr lang="es-ES" sz="1400" dirty="0">
                  <a:latin typeface="Century Gothic" panose="020B0502020202020204" pitchFamily="34" charset="0"/>
                  <a:ea typeface="Meiryo" panose="020B0604030504040204" pitchFamily="34" charset="-128"/>
                  <a:cs typeface="Times New Roman" panose="02020603050405020304" pitchFamily="18" charset="0"/>
                </a:rPr>
                <a:t>	</a:t>
              </a:r>
              <a:r>
                <a:rPr lang="es-ES" sz="1400" dirty="0">
                  <a:latin typeface="Century Gothic" panose="020B0502020202020204" pitchFamily="34" charset="0"/>
                  <a:ea typeface="Meiryo" panose="020B0604030504040204" pitchFamily="34" charset="-128"/>
                  <a:cs typeface="Times New Roman" panose="02020603050405020304" pitchFamily="18" charset="0"/>
                  <a:sym typeface="Symbol" panose="05050102010706020507" pitchFamily="18" charset="2"/>
                </a:rPr>
                <a:t></a:t>
              </a:r>
              <a:r>
                <a:rPr lang="es-ES" sz="1400" dirty="0">
                  <a:latin typeface="Century Gothic" panose="020B0502020202020204" pitchFamily="34" charset="0"/>
                  <a:ea typeface="Meiryo" panose="020B0604030504040204" pitchFamily="34" charset="-128"/>
                  <a:cs typeface="Times New Roman" panose="02020603050405020304" pitchFamily="18" charset="0"/>
                </a:rPr>
                <a:t> SEPRUS (Servicio de Prevención)</a:t>
              </a:r>
            </a:p>
            <a:p>
              <a:pPr marL="1166813" indent="-1073150">
                <a:tabLst>
                  <a:tab pos="720725" algn="l"/>
                </a:tabLst>
              </a:pPr>
              <a:r>
                <a:rPr lang="es-ES" sz="1400" dirty="0">
                  <a:latin typeface="Century Gothic" panose="020B0502020202020204" pitchFamily="34" charset="0"/>
                  <a:ea typeface="Meiryo" panose="020B0604030504040204" pitchFamily="34" charset="-128"/>
                  <a:cs typeface="Times New Roman" panose="02020603050405020304" pitchFamily="18" charset="0"/>
                </a:rPr>
                <a:t>	</a:t>
              </a:r>
              <a:r>
                <a:rPr lang="es-ES" sz="1400" dirty="0">
                  <a:latin typeface="Century Gothic" panose="020B0502020202020204" pitchFamily="34" charset="0"/>
                  <a:ea typeface="Meiryo" panose="020B0604030504040204" pitchFamily="34" charset="-128"/>
                  <a:cs typeface="Times New Roman" panose="02020603050405020304" pitchFamily="18" charset="0"/>
                  <a:sym typeface="Symbol" panose="05050102010706020507" pitchFamily="18" charset="2"/>
                </a:rPr>
                <a:t></a:t>
              </a:r>
              <a:r>
                <a:rPr lang="es-ES" sz="1400" dirty="0">
                  <a:latin typeface="Century Gothic" panose="020B0502020202020204" pitchFamily="34" charset="0"/>
                  <a:ea typeface="Meiryo" panose="020B0604030504040204" pitchFamily="34" charset="-128"/>
                  <a:cs typeface="Times New Roman" panose="02020603050405020304" pitchFamily="18" charset="0"/>
                </a:rPr>
                <a:t> Delegado de Prevención</a:t>
              </a:r>
            </a:p>
            <a:p>
              <a:pPr marL="1166813" indent="-1073150">
                <a:tabLst>
                  <a:tab pos="628650" algn="l"/>
                </a:tabLst>
              </a:pPr>
              <a:r>
                <a:rPr lang="es-ES" sz="1400" dirty="0">
                  <a:latin typeface="Century Gothic" panose="020B0502020202020204" pitchFamily="34" charset="0"/>
                  <a:ea typeface="Meiryo" panose="020B0604030504040204" pitchFamily="34" charset="-128"/>
                  <a:cs typeface="Times New Roman" panose="02020603050405020304" pitchFamily="18" charset="0"/>
                </a:rPr>
                <a:t>	</a:t>
              </a:r>
              <a:r>
                <a:rPr lang="es-ES" sz="1400" dirty="0" smtClean="0">
                  <a:latin typeface="Century Gothic" panose="020B0502020202020204" pitchFamily="34" charset="0"/>
                  <a:ea typeface="Meiryo" panose="020B0604030504040204" pitchFamily="34" charset="-128"/>
                  <a:cs typeface="Times New Roman" panose="02020603050405020304" pitchFamily="18" charset="0"/>
                </a:rPr>
                <a:t>  </a:t>
              </a:r>
              <a:r>
                <a:rPr lang="es-ES" sz="1400" dirty="0" smtClean="0">
                  <a:latin typeface="Century Gothic" panose="020B0502020202020204" pitchFamily="34" charset="0"/>
                  <a:ea typeface="Meiryo" panose="020B0604030504040204" pitchFamily="34" charset="-128"/>
                  <a:cs typeface="Times New Roman" panose="02020603050405020304" pitchFamily="18" charset="0"/>
                  <a:sym typeface="Symbol" panose="05050102010706020507" pitchFamily="18" charset="2"/>
                </a:rPr>
                <a:t></a:t>
              </a:r>
              <a:r>
                <a:rPr lang="es-ES" sz="1400" dirty="0" smtClean="0">
                  <a:latin typeface="Century Gothic" panose="020B0502020202020204" pitchFamily="34" charset="0"/>
                  <a:ea typeface="Meiryo" panose="020B0604030504040204" pitchFamily="34" charset="-128"/>
                  <a:cs typeface="Times New Roman" panose="02020603050405020304" pitchFamily="18" charset="0"/>
                </a:rPr>
                <a:t> </a:t>
              </a:r>
              <a:r>
                <a:rPr lang="es-ES" sz="1400" dirty="0">
                  <a:latin typeface="Century Gothic" panose="020B0502020202020204" pitchFamily="34" charset="0"/>
                  <a:ea typeface="Meiryo" panose="020B0604030504040204" pitchFamily="34" charset="-128"/>
                  <a:cs typeface="Times New Roman" panose="02020603050405020304" pitchFamily="18" charset="0"/>
                </a:rPr>
                <a:t>Encargado de equipo (coordinador del centro</a:t>
              </a:r>
              <a:r>
                <a:rPr lang="es-ES" sz="1400" dirty="0" smtClean="0">
                  <a:latin typeface="Century Gothic" panose="020B0502020202020204" pitchFamily="34" charset="0"/>
                  <a:ea typeface="Meiryo" panose="020B0604030504040204" pitchFamily="34" charset="-128"/>
                  <a:cs typeface="Times New Roman" panose="02020603050405020304" pitchFamily="18" charset="0"/>
                </a:rPr>
                <a:t>)</a:t>
              </a:r>
            </a:p>
            <a:p>
              <a:pPr marL="1166813" indent="-1073150">
                <a:tabLst>
                  <a:tab pos="628650" algn="l"/>
                </a:tabLst>
              </a:pPr>
              <a:r>
                <a:rPr lang="es-ES" sz="1400" dirty="0">
                  <a:latin typeface="Century Gothic" panose="020B0502020202020204" pitchFamily="34" charset="0"/>
                  <a:ea typeface="Meiryo" panose="020B0604030504040204" pitchFamily="34" charset="-128"/>
                  <a:cs typeface="Times New Roman" panose="02020603050405020304" pitchFamily="18" charset="0"/>
                </a:rPr>
                <a:t>	  </a:t>
              </a:r>
              <a:r>
                <a:rPr lang="es-ES" sz="1400" dirty="0">
                  <a:latin typeface="Century Gothic" panose="020B0502020202020204" pitchFamily="34" charset="0"/>
                  <a:ea typeface="Meiryo" panose="020B0604030504040204" pitchFamily="34" charset="-128"/>
                  <a:cs typeface="Times New Roman" panose="02020603050405020304" pitchFamily="18" charset="0"/>
                  <a:sym typeface="Symbol" panose="05050102010706020507" pitchFamily="18" charset="2"/>
                </a:rPr>
                <a:t></a:t>
              </a:r>
              <a:r>
                <a:rPr lang="es-ES" sz="1400" dirty="0">
                  <a:latin typeface="Century Gothic" panose="020B0502020202020204" pitchFamily="34" charset="0"/>
                  <a:ea typeface="Meiryo" panose="020B0604030504040204" pitchFamily="34" charset="-128"/>
                  <a:cs typeface="Times New Roman" panose="02020603050405020304" pitchFamily="18" charset="0"/>
                </a:rPr>
                <a:t> </a:t>
              </a:r>
              <a:r>
                <a:rPr lang="es-ES" sz="1400" dirty="0" smtClean="0">
                  <a:latin typeface="Century Gothic" panose="020B0502020202020204" pitchFamily="34" charset="0"/>
                  <a:ea typeface="Meiryo" panose="020B0604030504040204" pitchFamily="34" charset="-128"/>
                  <a:cs typeface="Times New Roman" panose="02020603050405020304" pitchFamily="18" charset="0"/>
                </a:rPr>
                <a:t>Otros</a:t>
              </a:r>
              <a:endParaRPr lang="es-ES" sz="1400" dirty="0">
                <a:latin typeface="Century Gothic" panose="020B0502020202020204" pitchFamily="34" charset="0"/>
                <a:ea typeface="Meiryo" panose="020B0604030504040204" pitchFamily="34" charset="-128"/>
                <a:cs typeface="Times New Roman" panose="02020603050405020304" pitchFamily="18" charset="0"/>
              </a:endParaRPr>
            </a:p>
            <a:p>
              <a:pPr marL="1166813" indent="-1073150">
                <a:tabLst>
                  <a:tab pos="628650" algn="l"/>
                </a:tabLst>
              </a:pPr>
              <a:r>
                <a:rPr lang="es-ES" sz="1400" dirty="0">
                  <a:latin typeface="Century Gothic" panose="020B0502020202020204" pitchFamily="34" charset="0"/>
                  <a:ea typeface="Meiryo" panose="020B0604030504040204" pitchFamily="34" charset="-128"/>
                  <a:cs typeface="Times New Roman" panose="02020603050405020304" pitchFamily="18" charset="0"/>
                </a:rPr>
                <a:t>	</a:t>
              </a:r>
            </a:p>
          </p:txBody>
        </p:sp>
      </p:grpSp>
      <p:pic>
        <p:nvPicPr>
          <p:cNvPr id="16" name="Imagen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966" y="1910159"/>
            <a:ext cx="4680000" cy="4031870"/>
          </a:xfrm>
          <a:prstGeom prst="rect">
            <a:avLst/>
          </a:prstGeom>
        </p:spPr>
      </p:pic>
    </p:spTree>
    <p:extLst>
      <p:ext uri="{BB962C8B-B14F-4D97-AF65-F5344CB8AC3E}">
        <p14:creationId xmlns:p14="http://schemas.microsoft.com/office/powerpoint/2010/main" val="2476755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966" y="1910159"/>
            <a:ext cx="4680000" cy="4031870"/>
          </a:xfrm>
          <a:prstGeom prst="rect">
            <a:avLst/>
          </a:prstGeom>
        </p:spPr>
      </p:pic>
      <p:sp>
        <p:nvSpPr>
          <p:cNvPr id="11" name="Text Box 123"/>
          <p:cNvSpPr txBox="1">
            <a:spLocks noChangeArrowheads="1"/>
          </p:cNvSpPr>
          <p:nvPr/>
        </p:nvSpPr>
        <p:spPr bwMode="auto">
          <a:xfrm>
            <a:off x="0" y="6491558"/>
            <a:ext cx="1219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r>
              <a:rPr lang="es-ES" altLang="es-ES" sz="1000" b="1" dirty="0">
                <a:solidFill>
                  <a:srgbClr val="C00000"/>
                </a:solidFill>
              </a:rPr>
              <a:t>Se</a:t>
            </a:r>
            <a:r>
              <a:rPr lang="es-ES" altLang="es-ES" sz="1000" dirty="0"/>
              <a:t>rvicio de </a:t>
            </a:r>
            <a:r>
              <a:rPr lang="es-ES" altLang="es-ES" sz="1000" b="1" dirty="0">
                <a:solidFill>
                  <a:srgbClr val="C00000"/>
                </a:solidFill>
              </a:rPr>
              <a:t>P</a:t>
            </a:r>
            <a:r>
              <a:rPr lang="es-ES" altLang="es-ES" sz="1000" dirty="0"/>
              <a:t>revención de </a:t>
            </a:r>
            <a:r>
              <a:rPr lang="es-ES" altLang="es-ES" sz="1000" b="1" dirty="0">
                <a:solidFill>
                  <a:srgbClr val="C00000"/>
                </a:solidFill>
              </a:rPr>
              <a:t>R</a:t>
            </a:r>
            <a:r>
              <a:rPr lang="es-ES" altLang="es-ES" sz="1000" dirty="0"/>
              <a:t>iesgos Laborales de la </a:t>
            </a:r>
            <a:r>
              <a:rPr lang="es-ES" altLang="es-ES" sz="1000" b="1" dirty="0">
                <a:solidFill>
                  <a:srgbClr val="C00000"/>
                </a:solidFill>
              </a:rPr>
              <a:t>U</a:t>
            </a:r>
            <a:r>
              <a:rPr lang="es-ES" altLang="es-ES" sz="1000" dirty="0"/>
              <a:t>niversidad de </a:t>
            </a:r>
            <a:r>
              <a:rPr lang="es-ES" altLang="es-ES" sz="1000" b="1" dirty="0">
                <a:solidFill>
                  <a:srgbClr val="C00000"/>
                </a:solidFill>
              </a:rPr>
              <a:t>S</a:t>
            </a:r>
            <a:r>
              <a:rPr lang="es-ES" altLang="es-ES" sz="1000" dirty="0"/>
              <a:t>evilla  (</a:t>
            </a:r>
            <a:r>
              <a:rPr lang="es-ES" altLang="es-ES" sz="1200" b="1" dirty="0">
                <a:solidFill>
                  <a:srgbClr val="C00000"/>
                </a:solidFill>
              </a:rPr>
              <a:t>SEPRUS</a:t>
            </a:r>
            <a:r>
              <a:rPr lang="es-ES" altLang="es-ES" sz="1000" dirty="0"/>
              <a:t>)  </a:t>
            </a:r>
            <a:r>
              <a:rPr lang="es-ES" altLang="es-ES" sz="1000" dirty="0" smtClean="0"/>
              <a:t>web: </a:t>
            </a:r>
            <a:r>
              <a:rPr lang="es-ES" altLang="es-ES" sz="1000" dirty="0" smtClean="0">
                <a:hlinkClick r:id="rId3"/>
              </a:rPr>
              <a:t>recursoshumanos.us.es</a:t>
            </a:r>
            <a:r>
              <a:rPr lang="es-ES" altLang="es-ES" sz="1000" dirty="0" smtClean="0"/>
              <a:t>. e-mail</a:t>
            </a:r>
            <a:r>
              <a:rPr lang="es-ES" altLang="es-ES" sz="1000" dirty="0"/>
              <a:t>: </a:t>
            </a:r>
            <a:r>
              <a:rPr lang="es-ES" altLang="es-ES" sz="1000" dirty="0" smtClean="0">
                <a:hlinkClick r:id="rId4"/>
              </a:rPr>
              <a:t>seprus@us.es</a:t>
            </a:r>
            <a:r>
              <a:rPr lang="es-ES" altLang="es-ES" sz="1000" dirty="0" smtClean="0"/>
              <a:t> </a:t>
            </a:r>
            <a:r>
              <a:rPr lang="es-ES" sz="1000" dirty="0"/>
              <a:t>Colaborador: </a:t>
            </a:r>
            <a:r>
              <a:rPr lang="es-ES" sz="1000" dirty="0" smtClean="0"/>
              <a:t>Buenas </a:t>
            </a:r>
            <a:r>
              <a:rPr lang="es-ES" sz="1000" dirty="0"/>
              <a:t>practicas  Pabellón de </a:t>
            </a:r>
            <a:r>
              <a:rPr lang="es-ES" sz="1000" dirty="0" smtClean="0"/>
              <a:t>Uruguay</a:t>
            </a:r>
            <a:r>
              <a:rPr lang="es-ES" altLang="es-ES" sz="1800" dirty="0" smtClean="0"/>
              <a:t> </a:t>
            </a:r>
            <a:endParaRPr lang="es-ES" altLang="es-ES" sz="1800" dirty="0"/>
          </a:p>
        </p:txBody>
      </p:sp>
      <p:sp>
        <p:nvSpPr>
          <p:cNvPr id="3" name="Rectángulo 2"/>
          <p:cNvSpPr/>
          <p:nvPr/>
        </p:nvSpPr>
        <p:spPr>
          <a:xfrm>
            <a:off x="239842" y="142227"/>
            <a:ext cx="11797259" cy="4616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p>
            <a:pPr algn="ctr">
              <a:spcAft>
                <a:spcPts val="0"/>
              </a:spcAft>
              <a:tabLst>
                <a:tab pos="2700020" algn="ctr"/>
                <a:tab pos="5400040" algn="r"/>
              </a:tabLst>
            </a:pPr>
            <a:r>
              <a:rPr lang="es-ES" sz="2400" cap="all" dirty="0"/>
              <a:t>PLAN DE AUTOPROTECCIÓN del centro </a:t>
            </a:r>
            <a:endParaRPr lang="es-ES" sz="2000" dirty="0">
              <a:ea typeface="Meiryo" panose="020B0604030504040204" pitchFamily="34" charset="-128"/>
              <a:cs typeface="Times New Roman" panose="02020603050405020304" pitchFamily="18" charset="0"/>
            </a:endParaRPr>
          </a:p>
        </p:txBody>
      </p:sp>
      <p:sp>
        <p:nvSpPr>
          <p:cNvPr id="6" name="Rectángulo 5"/>
          <p:cNvSpPr/>
          <p:nvPr/>
        </p:nvSpPr>
        <p:spPr>
          <a:xfrm>
            <a:off x="239841" y="617513"/>
            <a:ext cx="11797259" cy="1077218"/>
          </a:xfrm>
          <a:prstGeom prst="rect">
            <a:avLst/>
          </a:prstGeom>
        </p:spPr>
        <p:txBody>
          <a:bodyPr wrap="square">
            <a:spAutoFit/>
          </a:bodyPr>
          <a:lstStyle/>
          <a:p>
            <a:pPr marL="179388" algn="ctr">
              <a:spcBef>
                <a:spcPts val="2000"/>
              </a:spcBef>
              <a:spcAft>
                <a:spcPts val="200"/>
              </a:spcAft>
            </a:pPr>
            <a:r>
              <a:rPr lang="es-ES" sz="3200" b="1" kern="0"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¿Medios </a:t>
            </a:r>
            <a:r>
              <a:rPr lang="es-ES" sz="3200" b="1" kern="0"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Humanos del Plan de Autoprotección </a:t>
            </a:r>
            <a:r>
              <a:rPr lang="es-ES" sz="3200" b="1" kern="0"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del Centro?</a:t>
            </a:r>
            <a:endParaRPr lang="es-ES" sz="3200" b="1" kern="0"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endParaRPr>
          </a:p>
        </p:txBody>
      </p:sp>
      <p:sp>
        <p:nvSpPr>
          <p:cNvPr id="4" name="Rectángulo 3"/>
          <p:cNvSpPr/>
          <p:nvPr/>
        </p:nvSpPr>
        <p:spPr>
          <a:xfrm>
            <a:off x="4857966" y="1670671"/>
            <a:ext cx="7334035" cy="1477328"/>
          </a:xfrm>
          <a:prstGeom prst="rect">
            <a:avLst/>
          </a:prstGeom>
        </p:spPr>
        <p:txBody>
          <a:bodyPr wrap="square">
            <a:spAutoFit/>
          </a:bodyPr>
          <a:lstStyle/>
          <a:p>
            <a:pPr marL="285750" lvl="0" indent="-285750">
              <a:buFont typeface="Arial" panose="020B0604020202020204" pitchFamily="34" charset="0"/>
              <a:buChar char="•"/>
            </a:pPr>
            <a:r>
              <a:rPr lang="es-ES" b="1" dirty="0" smtClean="0">
                <a:solidFill>
                  <a:srgbClr val="FF3300"/>
                </a:solidFill>
                <a:effectLst/>
                <a:latin typeface="Century Gothic" panose="020B0502020202020204" pitchFamily="34" charset="0"/>
                <a:ea typeface="Meiryo" panose="020B0604030504040204" pitchFamily="34" charset="-128"/>
                <a:cs typeface="Times New Roman" panose="02020603050405020304" pitchFamily="18" charset="0"/>
              </a:rPr>
              <a:t>Jefe de Intervención (JI</a:t>
            </a:r>
            <a:r>
              <a:rPr lang="es-ES" b="1" dirty="0">
                <a:solidFill>
                  <a:srgbClr val="FF3300"/>
                </a:solidFill>
                <a:latin typeface="Century Gothic" panose="020B0502020202020204" pitchFamily="34" charset="0"/>
                <a:ea typeface="Meiryo" panose="020B0604030504040204" pitchFamily="34" charset="-128"/>
                <a:cs typeface="Times New Roman" panose="02020603050405020304" pitchFamily="18" charset="0"/>
              </a:rPr>
              <a:t>):</a:t>
            </a:r>
            <a:r>
              <a:rPr lang="es-ES" dirty="0" smtClean="0">
                <a:effectLst/>
                <a:latin typeface="Century Gothic" panose="020B0502020202020204" pitchFamily="34" charset="0"/>
                <a:ea typeface="Meiryo" panose="020B0604030504040204" pitchFamily="34" charset="-128"/>
                <a:cs typeface="Times New Roman" panose="02020603050405020304" pitchFamily="18" charset="0"/>
              </a:rPr>
              <a:t> </a:t>
            </a:r>
          </a:p>
          <a:p>
            <a:pPr marL="268288" algn="just"/>
            <a:r>
              <a:rPr lang="es-ES" dirty="0" smtClean="0">
                <a:latin typeface="Century Gothic" panose="020B0502020202020204" pitchFamily="34" charset="0"/>
                <a:ea typeface="Meiryo" panose="020B0604030504040204" pitchFamily="34" charset="-128"/>
                <a:cs typeface="Times New Roman" panose="02020603050405020304" pitchFamily="18" charset="0"/>
              </a:rPr>
              <a:t>Coordinador </a:t>
            </a:r>
            <a:r>
              <a:rPr lang="es-ES" dirty="0">
                <a:latin typeface="Century Gothic" panose="020B0502020202020204" pitchFamily="34" charset="0"/>
                <a:ea typeface="Meiryo" panose="020B0604030504040204" pitchFamily="34" charset="-128"/>
                <a:cs typeface="Times New Roman" panose="02020603050405020304" pitchFamily="18" charset="0"/>
              </a:rPr>
              <a:t>del Plan de </a:t>
            </a:r>
            <a:r>
              <a:rPr lang="es-ES" dirty="0" smtClean="0">
                <a:latin typeface="Century Gothic" panose="020B0502020202020204" pitchFamily="34" charset="0"/>
                <a:ea typeface="Meiryo" panose="020B0604030504040204" pitchFamily="34" charset="-128"/>
                <a:cs typeface="Times New Roman" panose="02020603050405020304" pitchFamily="18" charset="0"/>
              </a:rPr>
              <a:t>Autoprotección, </a:t>
            </a:r>
            <a:r>
              <a:rPr lang="es-ES" b="1" dirty="0">
                <a:latin typeface="Century Gothic" panose="020B0502020202020204" pitchFamily="34" charset="0"/>
                <a:ea typeface="Meiryo" panose="020B0604030504040204" pitchFamily="34" charset="-128"/>
                <a:cs typeface="Times New Roman" panose="02020603050405020304" pitchFamily="18" charset="0"/>
              </a:rPr>
              <a:t>Ordena al CCI la activación de la alarma general de </a:t>
            </a:r>
            <a:r>
              <a:rPr lang="es-ES" b="1" dirty="0" smtClean="0">
                <a:latin typeface="Century Gothic" panose="020B0502020202020204" pitchFamily="34" charset="0"/>
                <a:ea typeface="Meiryo" panose="020B0604030504040204" pitchFamily="34" charset="-128"/>
                <a:cs typeface="Times New Roman" panose="02020603050405020304" pitchFamily="18" charset="0"/>
              </a:rPr>
              <a:t>evacuación</a:t>
            </a:r>
            <a:r>
              <a:rPr lang="es-ES" dirty="0" smtClean="0">
                <a:latin typeface="Century Gothic" panose="020B0502020202020204" pitchFamily="34" charset="0"/>
                <a:ea typeface="Meiryo" panose="020B0604030504040204" pitchFamily="34" charset="-128"/>
                <a:cs typeface="Times New Roman" panose="02020603050405020304" pitchFamily="18" charset="0"/>
              </a:rPr>
              <a:t>, y es el interlocutor </a:t>
            </a:r>
            <a:r>
              <a:rPr lang="es-ES" dirty="0">
                <a:latin typeface="Century Gothic" panose="020B0502020202020204" pitchFamily="34" charset="0"/>
                <a:ea typeface="Meiryo" panose="020B0604030504040204" pitchFamily="34" charset="-128"/>
                <a:cs typeface="Times New Roman" panose="02020603050405020304" pitchFamily="18" charset="0"/>
              </a:rPr>
              <a:t>con los agentes externos, (Bomberos, Servicio de Seguridad, Servicio de Mantenimiento, SEPRUS</a:t>
            </a:r>
            <a:r>
              <a:rPr lang="es-ES" dirty="0" smtClean="0">
                <a:latin typeface="Century Gothic" panose="020B0502020202020204" pitchFamily="34" charset="0"/>
                <a:ea typeface="Meiryo" panose="020B0604030504040204" pitchFamily="34" charset="-128"/>
                <a:cs typeface="Times New Roman" panose="02020603050405020304" pitchFamily="18" charset="0"/>
              </a:rPr>
              <a:t>). </a:t>
            </a:r>
            <a:endParaRPr lang="es-ES" dirty="0">
              <a:latin typeface="Century Gothic" panose="020B0502020202020204" pitchFamily="34" charset="0"/>
              <a:ea typeface="Meiryo" panose="020B0604030504040204" pitchFamily="34" charset="-128"/>
              <a:cs typeface="Times New Roman" panose="02020603050405020304" pitchFamily="18" charset="0"/>
            </a:endParaRPr>
          </a:p>
        </p:txBody>
      </p:sp>
      <p:sp>
        <p:nvSpPr>
          <p:cNvPr id="5" name="Rectángulo 4"/>
          <p:cNvSpPr/>
          <p:nvPr/>
        </p:nvSpPr>
        <p:spPr>
          <a:xfrm>
            <a:off x="4857966" y="5480364"/>
            <a:ext cx="7334034" cy="923330"/>
          </a:xfrm>
          <a:prstGeom prst="rect">
            <a:avLst/>
          </a:prstGeom>
        </p:spPr>
        <p:txBody>
          <a:bodyPr wrap="square">
            <a:spAutoFit/>
          </a:bodyPr>
          <a:lstStyle/>
          <a:p>
            <a:pPr marL="342900" lvl="0" indent="-342900">
              <a:buFont typeface="Symbol" panose="05050102010706020507" pitchFamily="18" charset="2"/>
              <a:buChar char=""/>
            </a:pPr>
            <a:r>
              <a:rPr lang="es-ES" b="1" dirty="0" smtClean="0">
                <a:solidFill>
                  <a:srgbClr val="CC9900"/>
                </a:solidFill>
                <a:effectLst/>
                <a:latin typeface="Century Gothic" panose="020B0502020202020204" pitchFamily="34" charset="0"/>
                <a:ea typeface="Meiryo" panose="020B0604030504040204" pitchFamily="34" charset="-128"/>
                <a:cs typeface="Times New Roman" panose="02020603050405020304" pitchFamily="18" charset="0"/>
              </a:rPr>
              <a:t>Equipo de Alarma y </a:t>
            </a:r>
            <a:r>
              <a:rPr lang="es-ES" b="1" dirty="0">
                <a:solidFill>
                  <a:srgbClr val="CC9900"/>
                </a:solidFill>
                <a:latin typeface="Century Gothic" panose="020B0502020202020204" pitchFamily="34" charset="0"/>
                <a:ea typeface="Meiryo" panose="020B0604030504040204" pitchFamily="34" charset="-128"/>
                <a:cs typeface="Times New Roman" panose="02020603050405020304" pitchFamily="18" charset="0"/>
              </a:rPr>
              <a:t>Evacuación (EAE): </a:t>
            </a:r>
            <a:r>
              <a:rPr lang="es-ES" dirty="0">
                <a:latin typeface="Century Gothic" panose="020B0502020202020204" pitchFamily="34" charset="0"/>
                <a:ea typeface="Meiryo" panose="020B0604030504040204" pitchFamily="34" charset="-128"/>
                <a:cs typeface="Times New Roman" panose="02020603050405020304" pitchFamily="18" charset="0"/>
              </a:rPr>
              <a:t> </a:t>
            </a:r>
            <a:endParaRPr lang="es-ES" dirty="0" smtClean="0">
              <a:latin typeface="Century Gothic" panose="020B0502020202020204" pitchFamily="34" charset="0"/>
              <a:ea typeface="Meiryo" panose="020B0604030504040204" pitchFamily="34" charset="-128"/>
              <a:cs typeface="Times New Roman" panose="02020603050405020304" pitchFamily="18" charset="0"/>
            </a:endParaRPr>
          </a:p>
          <a:p>
            <a:pPr marL="360363" lvl="0"/>
            <a:r>
              <a:rPr lang="es-ES" dirty="0" smtClean="0">
                <a:latin typeface="Century Gothic" panose="020B0502020202020204" pitchFamily="34" charset="0"/>
                <a:ea typeface="Meiryo" panose="020B0604030504040204" pitchFamily="34" charset="-128"/>
                <a:cs typeface="Times New Roman" panose="02020603050405020304" pitchFamily="18" charset="0"/>
              </a:rPr>
              <a:t>Comprueba </a:t>
            </a:r>
            <a:r>
              <a:rPr lang="es-ES" dirty="0">
                <a:latin typeface="Century Gothic" panose="020B0502020202020204" pitchFamily="34" charset="0"/>
                <a:ea typeface="Meiryo" panose="020B0604030504040204" pitchFamily="34" charset="-128"/>
                <a:cs typeface="Times New Roman" panose="02020603050405020304" pitchFamily="18" charset="0"/>
              </a:rPr>
              <a:t>y valora las alarmas y coordina la evacuación de la zona </a:t>
            </a:r>
            <a:r>
              <a:rPr lang="es-ES" dirty="0" smtClean="0">
                <a:latin typeface="Century Gothic" panose="020B0502020202020204" pitchFamily="34" charset="0"/>
                <a:ea typeface="Meiryo" panose="020B0604030504040204" pitchFamily="34" charset="-128"/>
                <a:cs typeface="Times New Roman" panose="02020603050405020304" pitchFamily="18" charset="0"/>
              </a:rPr>
              <a:t>correspondiente</a:t>
            </a:r>
            <a:r>
              <a:rPr lang="es-ES" dirty="0">
                <a:latin typeface="Century Gothic" panose="020B0502020202020204" pitchFamily="34" charset="0"/>
                <a:ea typeface="Meiryo" panose="020B0604030504040204" pitchFamily="34" charset="-128"/>
                <a:cs typeface="Times New Roman" panose="02020603050405020304" pitchFamily="18" charset="0"/>
              </a:rPr>
              <a:t> </a:t>
            </a:r>
            <a:r>
              <a:rPr lang="es-ES" dirty="0" smtClean="0">
                <a:latin typeface="Century Gothic" panose="020B0502020202020204" pitchFamily="34" charset="0"/>
                <a:ea typeface="Meiryo" panose="020B0604030504040204" pitchFamily="34" charset="-128"/>
                <a:cs typeface="Times New Roman" panose="02020603050405020304" pitchFamily="18" charset="0"/>
              </a:rPr>
              <a:t>y transmite al JI las incidencias.</a:t>
            </a:r>
            <a:endParaRPr lang="es-ES" dirty="0">
              <a:effectLst/>
              <a:latin typeface="Century Gothic" panose="020B0502020202020204" pitchFamily="34" charset="0"/>
              <a:ea typeface="Meiryo" panose="020B0604030504040204" pitchFamily="34" charset="-128"/>
              <a:cs typeface="Times New Roman" panose="02020603050405020304" pitchFamily="18" charset="0"/>
            </a:endParaRPr>
          </a:p>
        </p:txBody>
      </p:sp>
      <p:sp>
        <p:nvSpPr>
          <p:cNvPr id="9" name="Rectángulo 8"/>
          <p:cNvSpPr/>
          <p:nvPr/>
        </p:nvSpPr>
        <p:spPr>
          <a:xfrm>
            <a:off x="4857966" y="3186525"/>
            <a:ext cx="7334034" cy="2308324"/>
          </a:xfrm>
          <a:prstGeom prst="rect">
            <a:avLst/>
          </a:prstGeom>
        </p:spPr>
        <p:txBody>
          <a:bodyPr wrap="square">
            <a:spAutoFit/>
          </a:bodyPr>
          <a:lstStyle/>
          <a:p>
            <a:pPr marL="285750" lvl="0" indent="-285750" algn="just">
              <a:buFont typeface="Arial" panose="020B0604020202020204" pitchFamily="34" charset="0"/>
              <a:buChar char="•"/>
            </a:pPr>
            <a:r>
              <a:rPr lang="es-ES" b="1" dirty="0" smtClean="0">
                <a:solidFill>
                  <a:srgbClr val="0070C0"/>
                </a:solidFill>
                <a:effectLst/>
                <a:latin typeface="Century Gothic" panose="020B0502020202020204" pitchFamily="34" charset="0"/>
                <a:ea typeface="Meiryo" panose="020B0604030504040204" pitchFamily="34" charset="-128"/>
                <a:cs typeface="Times New Roman" panose="02020603050405020304" pitchFamily="18" charset="0"/>
              </a:rPr>
              <a:t>Centro de Control </a:t>
            </a:r>
            <a:r>
              <a:rPr lang="es-ES" b="1" dirty="0" smtClean="0">
                <a:solidFill>
                  <a:srgbClr val="0070C0"/>
                </a:solidFill>
                <a:latin typeface="Century Gothic" panose="020B0502020202020204" pitchFamily="34" charset="0"/>
                <a:ea typeface="Meiryo" panose="020B0604030504040204" pitchFamily="34" charset="-128"/>
                <a:cs typeface="Times New Roman" panose="02020603050405020304" pitchFamily="18" charset="0"/>
              </a:rPr>
              <a:t>I</a:t>
            </a:r>
            <a:r>
              <a:rPr lang="es-ES" b="1" dirty="0" smtClean="0">
                <a:solidFill>
                  <a:srgbClr val="0070C0"/>
                </a:solidFill>
                <a:effectLst/>
                <a:latin typeface="Century Gothic" panose="020B0502020202020204" pitchFamily="34" charset="0"/>
                <a:ea typeface="Meiryo" panose="020B0604030504040204" pitchFamily="34" charset="-128"/>
                <a:cs typeface="Times New Roman" panose="02020603050405020304" pitchFamily="18" charset="0"/>
              </a:rPr>
              <a:t>ntern</a:t>
            </a:r>
            <a:r>
              <a:rPr lang="es-ES" b="1" dirty="0" smtClean="0">
                <a:solidFill>
                  <a:srgbClr val="0070C0"/>
                </a:solidFill>
                <a:latin typeface="Century Gothic" panose="020B0502020202020204" pitchFamily="34" charset="0"/>
                <a:ea typeface="Meiryo" panose="020B0604030504040204" pitchFamily="34" charset="-128"/>
                <a:cs typeface="Times New Roman" panose="02020603050405020304" pitchFamily="18" charset="0"/>
              </a:rPr>
              <a:t>o (CCI): </a:t>
            </a:r>
          </a:p>
          <a:p>
            <a:pPr marL="266700" lvl="0" algn="just"/>
            <a:r>
              <a:rPr lang="es-ES" dirty="0" smtClean="0">
                <a:latin typeface="Century Gothic" panose="020B0502020202020204" pitchFamily="34" charset="0"/>
                <a:ea typeface="Meiryo" panose="020B0604030504040204" pitchFamily="34" charset="-128"/>
                <a:cs typeface="Times New Roman" panose="02020603050405020304" pitchFamily="18" charset="0"/>
              </a:rPr>
              <a:t>Recepción </a:t>
            </a:r>
            <a:r>
              <a:rPr lang="es-ES" dirty="0">
                <a:latin typeface="Century Gothic" panose="020B0502020202020204" pitchFamily="34" charset="0"/>
                <a:ea typeface="Meiryo" panose="020B0604030504040204" pitchFamily="34" charset="-128"/>
                <a:cs typeface="Times New Roman" panose="02020603050405020304" pitchFamily="18" charset="0"/>
              </a:rPr>
              <a:t>del aviso de emergencia, </a:t>
            </a:r>
            <a:r>
              <a:rPr lang="es-ES" dirty="0" smtClean="0">
                <a:latin typeface="Century Gothic" panose="020B0502020202020204" pitchFamily="34" charset="0"/>
                <a:ea typeface="Meiryo" panose="020B0604030504040204" pitchFamily="34" charset="-128"/>
                <a:cs typeface="Times New Roman" panose="02020603050405020304" pitchFamily="18" charset="0"/>
              </a:rPr>
              <a:t>verificación del aviso o alarma, comunicación </a:t>
            </a:r>
            <a:r>
              <a:rPr lang="es-ES" dirty="0">
                <a:latin typeface="Century Gothic" panose="020B0502020202020204" pitchFamily="34" charset="0"/>
                <a:ea typeface="Meiryo" panose="020B0604030504040204" pitchFamily="34" charset="-128"/>
                <a:cs typeface="Times New Roman" panose="02020603050405020304" pitchFamily="18" charset="0"/>
              </a:rPr>
              <a:t>al Jefe de </a:t>
            </a:r>
            <a:r>
              <a:rPr lang="es-ES" dirty="0" smtClean="0">
                <a:latin typeface="Century Gothic" panose="020B0502020202020204" pitchFamily="34" charset="0"/>
                <a:ea typeface="Meiryo" panose="020B0604030504040204" pitchFamily="34" charset="-128"/>
                <a:cs typeface="Times New Roman" panose="02020603050405020304" pitchFamily="18" charset="0"/>
              </a:rPr>
              <a:t>Intervención. Si el JI así lo indica iniciar protocolo de comunicación </a:t>
            </a:r>
          </a:p>
          <a:p>
            <a:pPr lvl="1" algn="just"/>
            <a:r>
              <a:rPr lang="es-ES" dirty="0" smtClean="0">
                <a:latin typeface="Century Gothic" panose="020B0502020202020204" pitchFamily="34" charset="0"/>
                <a:ea typeface="Meiryo" panose="020B0604030504040204" pitchFamily="34" charset="-128"/>
                <a:cs typeface="Times New Roman" panose="02020603050405020304" pitchFamily="18" charset="0"/>
              </a:rPr>
              <a:t>1º Centro de Control Externo (CCE)”Seguridad del Campus” </a:t>
            </a:r>
          </a:p>
          <a:p>
            <a:pPr lvl="1" algn="just"/>
            <a:r>
              <a:rPr lang="es-ES" dirty="0">
                <a:latin typeface="Century Gothic" panose="020B0502020202020204" pitchFamily="34" charset="0"/>
                <a:ea typeface="Meiryo" panose="020B0604030504040204" pitchFamily="34" charset="-128"/>
                <a:cs typeface="Times New Roman" panose="02020603050405020304" pitchFamily="18" charset="0"/>
              </a:rPr>
              <a:t>2</a:t>
            </a:r>
            <a:r>
              <a:rPr lang="es-ES" dirty="0" smtClean="0">
                <a:latin typeface="Century Gothic" panose="020B0502020202020204" pitchFamily="34" charset="0"/>
                <a:ea typeface="Meiryo" panose="020B0604030504040204" pitchFamily="34" charset="-128"/>
                <a:cs typeface="Times New Roman" panose="02020603050405020304" pitchFamily="18" charset="0"/>
              </a:rPr>
              <a:t>º Bomberos </a:t>
            </a:r>
          </a:p>
          <a:p>
            <a:pPr lvl="1" algn="just"/>
            <a:r>
              <a:rPr lang="es-ES" dirty="0" smtClean="0">
                <a:latin typeface="Century Gothic" panose="020B0502020202020204" pitchFamily="34" charset="0"/>
                <a:ea typeface="Meiryo" panose="020B0604030504040204" pitchFamily="34" charset="-128"/>
                <a:cs typeface="Times New Roman" panose="02020603050405020304" pitchFamily="18" charset="0"/>
              </a:rPr>
              <a:t>3º Servicio </a:t>
            </a:r>
            <a:r>
              <a:rPr lang="es-ES" dirty="0">
                <a:latin typeface="Century Gothic" panose="020B0502020202020204" pitchFamily="34" charset="0"/>
                <a:ea typeface="Meiryo" panose="020B0604030504040204" pitchFamily="34" charset="-128"/>
                <a:cs typeface="Times New Roman" panose="02020603050405020304" pitchFamily="18" charset="0"/>
              </a:rPr>
              <a:t>de Mantenimiento; </a:t>
            </a:r>
            <a:endParaRPr lang="es-ES" dirty="0" smtClean="0">
              <a:latin typeface="Century Gothic" panose="020B0502020202020204" pitchFamily="34" charset="0"/>
              <a:ea typeface="Meiryo" panose="020B0604030504040204" pitchFamily="34" charset="-128"/>
              <a:cs typeface="Times New Roman" panose="02020603050405020304" pitchFamily="18" charset="0"/>
            </a:endParaRPr>
          </a:p>
          <a:p>
            <a:pPr lvl="1" algn="just"/>
            <a:r>
              <a:rPr lang="es-ES" dirty="0" smtClean="0">
                <a:latin typeface="Century Gothic" panose="020B0502020202020204" pitchFamily="34" charset="0"/>
                <a:ea typeface="Meiryo" panose="020B0604030504040204" pitchFamily="34" charset="-128"/>
                <a:cs typeface="Times New Roman" panose="02020603050405020304" pitchFamily="18" charset="0"/>
              </a:rPr>
              <a:t>4º SEPRUS  </a:t>
            </a:r>
            <a:endParaRPr lang="es-ES" dirty="0">
              <a:latin typeface="Century Gothic" panose="020B0502020202020204" pitchFamily="34" charset="0"/>
              <a:ea typeface="Meiryo" panose="020B0604030504040204" pitchFamily="34" charset="-128"/>
              <a:cs typeface="Times New Roman" panose="02020603050405020304" pitchFamily="18" charset="0"/>
            </a:endParaRPr>
          </a:p>
        </p:txBody>
      </p:sp>
    </p:spTree>
    <p:extLst>
      <p:ext uri="{BB962C8B-B14F-4D97-AF65-F5344CB8AC3E}">
        <p14:creationId xmlns:p14="http://schemas.microsoft.com/office/powerpoint/2010/main" val="1557655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ángulo 15"/>
          <p:cNvSpPr/>
          <p:nvPr/>
        </p:nvSpPr>
        <p:spPr>
          <a:xfrm>
            <a:off x="5461860" y="4873468"/>
            <a:ext cx="5087566" cy="47665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Rectángulo 2"/>
          <p:cNvSpPr/>
          <p:nvPr/>
        </p:nvSpPr>
        <p:spPr>
          <a:xfrm>
            <a:off x="239842" y="142227"/>
            <a:ext cx="11797259" cy="4616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p>
            <a:pPr algn="ctr">
              <a:spcAft>
                <a:spcPts val="0"/>
              </a:spcAft>
              <a:tabLst>
                <a:tab pos="2700020" algn="ctr"/>
                <a:tab pos="5400040" algn="r"/>
              </a:tabLst>
            </a:pPr>
            <a:r>
              <a:rPr lang="es-ES" sz="2400" cap="all" dirty="0"/>
              <a:t>PLAN DE AUTOPROTECCIÓN del centro </a:t>
            </a:r>
            <a:endParaRPr lang="es-ES" sz="2000" dirty="0">
              <a:ea typeface="Meiryo" panose="020B0604030504040204" pitchFamily="34" charset="-128"/>
              <a:cs typeface="Times New Roman" panose="02020603050405020304" pitchFamily="18" charset="0"/>
            </a:endParaRPr>
          </a:p>
        </p:txBody>
      </p:sp>
      <p:sp>
        <p:nvSpPr>
          <p:cNvPr id="6" name="Rectángulo 5"/>
          <p:cNvSpPr/>
          <p:nvPr/>
        </p:nvSpPr>
        <p:spPr>
          <a:xfrm>
            <a:off x="2731477" y="705065"/>
            <a:ext cx="9460523" cy="1077218"/>
          </a:xfrm>
          <a:prstGeom prst="rect">
            <a:avLst/>
          </a:prstGeom>
        </p:spPr>
        <p:txBody>
          <a:bodyPr wrap="square">
            <a:spAutoFit/>
          </a:bodyPr>
          <a:lstStyle/>
          <a:p>
            <a:pPr marL="179388">
              <a:spcBef>
                <a:spcPts val="2000"/>
              </a:spcBef>
              <a:spcAft>
                <a:spcPts val="200"/>
              </a:spcAft>
            </a:pPr>
            <a:r>
              <a:rPr lang="es-ES" sz="3200" b="1" kern="0"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¿Identificación </a:t>
            </a:r>
            <a:r>
              <a:rPr lang="es-ES" sz="3200" b="1" kern="0"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de los Medios humanos del </a:t>
            </a:r>
            <a:r>
              <a:rPr lang="es-ES" sz="3200" b="1" kern="0" dirty="0" smtClean="0">
                <a:solidFill>
                  <a:srgbClr val="B01513"/>
                </a:solidFill>
                <a:latin typeface="Century Gothic" panose="020B0502020202020204" pitchFamily="34" charset="0"/>
                <a:ea typeface="Meiryo" panose="020B0604030504040204" pitchFamily="34" charset="-128"/>
                <a:cs typeface="Times New Roman" panose="02020603050405020304" pitchFamily="18" charset="0"/>
              </a:rPr>
              <a:t>Plan de </a:t>
            </a:r>
            <a:r>
              <a:rPr lang="es-ES" sz="3200" b="1" kern="0"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Autoprotección </a:t>
            </a:r>
            <a:r>
              <a:rPr lang="es-ES" sz="3200" b="1" kern="0"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del Centro?</a:t>
            </a:r>
            <a:endParaRPr lang="es-ES" sz="3200" b="1" kern="0"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endParaRPr>
          </a:p>
        </p:txBody>
      </p:sp>
      <p:pic>
        <p:nvPicPr>
          <p:cNvPr id="10" name="Imagen 9"/>
          <p:cNvPicPr/>
          <p:nvPr/>
        </p:nvPicPr>
        <p:blipFill>
          <a:blip r:embed="rId2">
            <a:extLst>
              <a:ext uri="{28A0092B-C50C-407E-A947-70E740481C1C}">
                <a14:useLocalDpi xmlns:a14="http://schemas.microsoft.com/office/drawing/2010/main" val="0"/>
              </a:ext>
            </a:extLst>
          </a:blip>
          <a:stretch>
            <a:fillRect/>
          </a:stretch>
        </p:blipFill>
        <p:spPr>
          <a:xfrm>
            <a:off x="319266" y="917142"/>
            <a:ext cx="2219960" cy="51136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5" name="CuadroTexto 14"/>
          <p:cNvSpPr txBox="1"/>
          <p:nvPr/>
        </p:nvSpPr>
        <p:spPr>
          <a:xfrm>
            <a:off x="2989385" y="2375898"/>
            <a:ext cx="8956430" cy="3293209"/>
          </a:xfrm>
          <a:prstGeom prst="rect">
            <a:avLst/>
          </a:prstGeom>
          <a:noFill/>
        </p:spPr>
        <p:txBody>
          <a:bodyPr wrap="square" rtlCol="0">
            <a:spAutoFit/>
          </a:bodyPr>
          <a:lstStyle/>
          <a:p>
            <a:pPr lvl="0" eaLnBrk="0" fontAlgn="base" hangingPunct="0">
              <a:spcBef>
                <a:spcPct val="0"/>
              </a:spcBef>
              <a:spcAft>
                <a:spcPct val="0"/>
              </a:spcAft>
            </a:pPr>
            <a:r>
              <a:rPr kumimoji="0" lang="es-ES" altLang="ja-JP" sz="2000" b="0" i="0" u="none" strike="noStrike" cap="none" normalizeH="0" baseline="0" dirty="0" smtClean="0">
                <a:ln>
                  <a:noFill/>
                </a:ln>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Por motivos de coordinación, se ha decidido identificar las distintas figuras que forman parte del Plan de Autoprotección de su Centro de trabajo, aunque ante una situación real, cualquier persona adscrita al centro, podrá realizar cualquiera de las funciones, establecidas en el Plan de Autoprotección. </a:t>
            </a:r>
          </a:p>
          <a:p>
            <a:pPr lvl="0" eaLnBrk="0" fontAlgn="base" hangingPunct="0">
              <a:spcBef>
                <a:spcPct val="0"/>
              </a:spcBef>
              <a:spcAft>
                <a:spcPct val="0"/>
              </a:spcAft>
            </a:pPr>
            <a:r>
              <a:rPr kumimoji="0" lang="es-ES" altLang="ja-JP" sz="2000" b="0" i="0" u="none" strike="noStrike" cap="none" normalizeH="0" baseline="0" dirty="0" smtClean="0">
                <a:ln>
                  <a:noFill/>
                </a:ln>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Para ello sería conveniente que todo el personal esté familiarizado con las distintas actuaciones a llevar a cabo. </a:t>
            </a:r>
          </a:p>
          <a:p>
            <a:pPr lvl="0" eaLnBrk="0" fontAlgn="base" hangingPunct="0">
              <a:spcBef>
                <a:spcPct val="0"/>
              </a:spcBef>
              <a:spcAft>
                <a:spcPct val="0"/>
              </a:spcAft>
            </a:pPr>
            <a:endParaRPr kumimoji="0" lang="en-US" altLang="ja-JP" b="0" i="0" u="none" strike="noStrike" cap="none" normalizeH="0" baseline="0" dirty="0" smtClean="0">
              <a:ln>
                <a:noFill/>
              </a:ln>
              <a:solidFill>
                <a:srgbClr val="404040"/>
              </a:solidFill>
              <a:effectLst/>
              <a:latin typeface="Century Gothic" panose="020B0502020202020204" pitchFamily="34" charset="0"/>
              <a:ea typeface="Meiryo" panose="020B0604030504040204" pitchFamily="34" charset="-128"/>
              <a:cs typeface="Times New Roman" panose="02020603050405020304" pitchFamily="18" charset="0"/>
            </a:endParaRPr>
          </a:p>
          <a:p>
            <a:pPr lvl="0" algn="ctr" eaLnBrk="0" fontAlgn="base" hangingPunct="0">
              <a:spcBef>
                <a:spcPct val="0"/>
              </a:spcBef>
              <a:spcAft>
                <a:spcPct val="0"/>
              </a:spcAft>
            </a:pPr>
            <a:r>
              <a:rPr kumimoji="0" lang="es-ES" altLang="ja-JP" sz="3200" b="0" i="0" u="none" strike="noStrike" cap="none" normalizeH="0" baseline="0" dirty="0" smtClean="0">
                <a:ln>
                  <a:noFill/>
                </a:ln>
                <a:solidFill>
                  <a:srgbClr val="404040"/>
                </a:solidFill>
                <a:effectLst/>
                <a:latin typeface="Century Gothic" panose="020B0502020202020204" pitchFamily="34" charset="0"/>
                <a:ea typeface="Meiryo" panose="020B0604030504040204" pitchFamily="34" charset="-128"/>
                <a:cs typeface="Times New Roman" panose="02020603050405020304" pitchFamily="18" charset="0"/>
              </a:rPr>
              <a:t>	</a:t>
            </a:r>
            <a:r>
              <a:rPr kumimoji="0" lang="es-ES" altLang="ja-JP" sz="3200" b="1" i="0" u="none" strike="noStrike" cap="none" normalizeH="0" baseline="0" dirty="0" smtClean="0">
                <a:ln>
                  <a:noFill/>
                </a:ln>
                <a:solidFill>
                  <a:srgbClr val="404040"/>
                </a:solidFill>
                <a:effectLst/>
                <a:latin typeface="Century Gothic" panose="020B0502020202020204" pitchFamily="34" charset="0"/>
                <a:ea typeface="Meiryo" panose="020B0604030504040204" pitchFamily="34" charset="-128"/>
                <a:cs typeface="Times New Roman" panose="02020603050405020304" pitchFamily="18" charset="0"/>
              </a:rPr>
              <a:t>Jefe de Intervención (JI)</a:t>
            </a:r>
            <a:endParaRPr kumimoji="0" lang="en-US" altLang="ja-JP" sz="3200" b="1" i="0" u="none" strike="noStrike" cap="none" normalizeH="0" baseline="0" dirty="0" smtClean="0">
              <a:ln>
                <a:noFill/>
              </a:ln>
              <a:solidFill>
                <a:srgbClr val="404040"/>
              </a:solidFill>
              <a:effectLst/>
              <a:latin typeface="Century Gothic" panose="020B0502020202020204" pitchFamily="34" charset="0"/>
              <a:ea typeface="Meiryo" panose="020B0604030504040204" pitchFamily="34" charset="-128"/>
              <a:cs typeface="Times New Roman" panose="02020603050405020304" pitchFamily="18" charset="0"/>
            </a:endParaRPr>
          </a:p>
          <a:p>
            <a:pPr marL="982663" lvl="3" eaLnBrk="0" fontAlgn="base" hangingPunct="0">
              <a:spcBef>
                <a:spcPct val="0"/>
              </a:spcBef>
              <a:spcAft>
                <a:spcPct val="0"/>
              </a:spcAft>
              <a:tabLst>
                <a:tab pos="982663" algn="l"/>
              </a:tabLst>
            </a:pPr>
            <a:r>
              <a:rPr kumimoji="0" lang="es-ES" altLang="ja-JP" b="0" i="0" u="none" strike="noStrike" cap="none" normalizeH="0" baseline="0" dirty="0" smtClean="0" bmk="Texto8">
                <a:ln>
                  <a:noFill/>
                </a:ln>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 </a:t>
            </a:r>
            <a:r>
              <a:rPr kumimoji="0" lang="es-ES" altLang="ja-JP" sz="1050" b="0" i="0" u="none" strike="noStrike" cap="none" normalizeH="0" baseline="0" dirty="0" smtClean="0">
                <a:ln>
                  <a:noFill/>
                </a:ln>
                <a:solidFill>
                  <a:schemeClr val="tx1"/>
                </a:solidFill>
                <a:effectLst/>
              </a:rPr>
              <a:t> </a:t>
            </a:r>
            <a:endParaRPr kumimoji="0" lang="es-ES" altLang="ja-JP" sz="2800" b="0" i="0" u="none" strike="noStrike" cap="none" normalizeH="0" baseline="0" dirty="0" smtClean="0">
              <a:ln>
                <a:noFill/>
              </a:ln>
              <a:solidFill>
                <a:schemeClr val="tx1"/>
              </a:solidFill>
              <a:effectLst/>
              <a:latin typeface="Arial" panose="020B0604020202020204" pitchFamily="34" charset="0"/>
            </a:endParaRPr>
          </a:p>
        </p:txBody>
      </p:sp>
      <p:sp>
        <p:nvSpPr>
          <p:cNvPr id="18" name="Text Box 123"/>
          <p:cNvSpPr txBox="1">
            <a:spLocks noChangeArrowheads="1"/>
          </p:cNvSpPr>
          <p:nvPr/>
        </p:nvSpPr>
        <p:spPr bwMode="auto">
          <a:xfrm>
            <a:off x="0" y="6488668"/>
            <a:ext cx="1219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r>
              <a:rPr lang="es-ES" altLang="es-ES" sz="1000" b="1" dirty="0">
                <a:solidFill>
                  <a:srgbClr val="C00000"/>
                </a:solidFill>
              </a:rPr>
              <a:t>Se</a:t>
            </a:r>
            <a:r>
              <a:rPr lang="es-ES" altLang="es-ES" sz="1000" dirty="0"/>
              <a:t>rvicio de </a:t>
            </a:r>
            <a:r>
              <a:rPr lang="es-ES" altLang="es-ES" sz="1000" b="1" dirty="0">
                <a:solidFill>
                  <a:srgbClr val="C00000"/>
                </a:solidFill>
              </a:rPr>
              <a:t>P</a:t>
            </a:r>
            <a:r>
              <a:rPr lang="es-ES" altLang="es-ES" sz="1000" dirty="0"/>
              <a:t>revención de </a:t>
            </a:r>
            <a:r>
              <a:rPr lang="es-ES" altLang="es-ES" sz="1000" b="1" dirty="0">
                <a:solidFill>
                  <a:srgbClr val="C00000"/>
                </a:solidFill>
              </a:rPr>
              <a:t>R</a:t>
            </a:r>
            <a:r>
              <a:rPr lang="es-ES" altLang="es-ES" sz="1000" dirty="0"/>
              <a:t>iesgos Laborales de la </a:t>
            </a:r>
            <a:r>
              <a:rPr lang="es-ES" altLang="es-ES" sz="1000" b="1" dirty="0">
                <a:solidFill>
                  <a:srgbClr val="C00000"/>
                </a:solidFill>
              </a:rPr>
              <a:t>U</a:t>
            </a:r>
            <a:r>
              <a:rPr lang="es-ES" altLang="es-ES" sz="1000" dirty="0"/>
              <a:t>niversidad de </a:t>
            </a:r>
            <a:r>
              <a:rPr lang="es-ES" altLang="es-ES" sz="1000" b="1" dirty="0">
                <a:solidFill>
                  <a:srgbClr val="C00000"/>
                </a:solidFill>
              </a:rPr>
              <a:t>S</a:t>
            </a:r>
            <a:r>
              <a:rPr lang="es-ES" altLang="es-ES" sz="1000" dirty="0"/>
              <a:t>evilla  (</a:t>
            </a:r>
            <a:r>
              <a:rPr lang="es-ES" altLang="es-ES" sz="1200" b="1" dirty="0">
                <a:solidFill>
                  <a:srgbClr val="C00000"/>
                </a:solidFill>
              </a:rPr>
              <a:t>SEPRUS</a:t>
            </a:r>
            <a:r>
              <a:rPr lang="es-ES" altLang="es-ES" sz="1000" dirty="0"/>
              <a:t>)  </a:t>
            </a:r>
            <a:r>
              <a:rPr lang="es-ES" altLang="es-ES" sz="1000" dirty="0" smtClean="0"/>
              <a:t>web: </a:t>
            </a:r>
            <a:r>
              <a:rPr lang="es-ES" altLang="es-ES" sz="1000" dirty="0" smtClean="0">
                <a:hlinkClick r:id="rId3"/>
              </a:rPr>
              <a:t>recursoshumanos.us.es</a:t>
            </a:r>
            <a:r>
              <a:rPr lang="es-ES" altLang="es-ES" sz="1000" dirty="0" smtClean="0"/>
              <a:t>. e-mail</a:t>
            </a:r>
            <a:r>
              <a:rPr lang="es-ES" altLang="es-ES" sz="1000" dirty="0"/>
              <a:t>: </a:t>
            </a:r>
            <a:r>
              <a:rPr lang="es-ES" altLang="es-ES" sz="1000" dirty="0" smtClean="0">
                <a:hlinkClick r:id="rId4"/>
              </a:rPr>
              <a:t>seprus@us.es</a:t>
            </a:r>
            <a:r>
              <a:rPr lang="es-ES" altLang="es-ES" sz="1000" dirty="0" smtClean="0"/>
              <a:t> </a:t>
            </a:r>
            <a:r>
              <a:rPr lang="es-ES" sz="1000" dirty="0"/>
              <a:t>Colaborador: </a:t>
            </a:r>
            <a:r>
              <a:rPr lang="es-ES" sz="1000" dirty="0" smtClean="0"/>
              <a:t>Buenas </a:t>
            </a:r>
            <a:r>
              <a:rPr lang="es-ES" sz="1000" dirty="0"/>
              <a:t>practicas  Pabellón de </a:t>
            </a:r>
            <a:r>
              <a:rPr lang="es-ES" sz="1000" dirty="0" smtClean="0"/>
              <a:t>Uruguay</a:t>
            </a:r>
            <a:r>
              <a:rPr lang="es-ES" altLang="es-ES" sz="1800" dirty="0" smtClean="0"/>
              <a:t> </a:t>
            </a:r>
            <a:endParaRPr lang="es-ES" altLang="es-ES" sz="1800" dirty="0"/>
          </a:p>
        </p:txBody>
      </p:sp>
    </p:spTree>
    <p:extLst>
      <p:ext uri="{BB962C8B-B14F-4D97-AF65-F5344CB8AC3E}">
        <p14:creationId xmlns:p14="http://schemas.microsoft.com/office/powerpoint/2010/main" val="23877204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p:cNvSpPr/>
          <p:nvPr/>
        </p:nvSpPr>
        <p:spPr>
          <a:xfrm>
            <a:off x="4487261" y="3100808"/>
            <a:ext cx="1719743" cy="32101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Rectángulo 2"/>
          <p:cNvSpPr/>
          <p:nvPr/>
        </p:nvSpPr>
        <p:spPr>
          <a:xfrm>
            <a:off x="239842" y="142227"/>
            <a:ext cx="11797259" cy="4616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p>
            <a:pPr algn="ctr">
              <a:spcAft>
                <a:spcPts val="0"/>
              </a:spcAft>
              <a:tabLst>
                <a:tab pos="2700020" algn="ctr"/>
                <a:tab pos="5400040" algn="r"/>
              </a:tabLst>
            </a:pPr>
            <a:r>
              <a:rPr lang="es-ES" sz="2400" cap="all" dirty="0"/>
              <a:t>PLAN DE AUTOPROTECCIÓN del centro </a:t>
            </a:r>
            <a:endParaRPr lang="es-ES" sz="2000" dirty="0">
              <a:ea typeface="Meiryo" panose="020B0604030504040204" pitchFamily="34" charset="-128"/>
              <a:cs typeface="Times New Roman" panose="02020603050405020304" pitchFamily="18" charset="0"/>
            </a:endParaRPr>
          </a:p>
        </p:txBody>
      </p:sp>
      <p:sp>
        <p:nvSpPr>
          <p:cNvPr id="13" name="Rectangle 8"/>
          <p:cNvSpPr>
            <a:spLocks noChangeArrowheads="1"/>
          </p:cNvSpPr>
          <p:nvPr/>
        </p:nvSpPr>
        <p:spPr bwMode="auto">
          <a:xfrm>
            <a:off x="239841" y="1112342"/>
            <a:ext cx="11797259"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228600" algn="l" defTabSz="914400" rtl="0" eaLnBrk="0" fontAlgn="base" latinLnBrk="0" hangingPunct="0">
              <a:lnSpc>
                <a:spcPct val="100000"/>
              </a:lnSpc>
              <a:spcBef>
                <a:spcPct val="0"/>
              </a:spcBef>
              <a:spcAft>
                <a:spcPct val="0"/>
              </a:spcAft>
              <a:buClrTx/>
              <a:buSzTx/>
              <a:buFontTx/>
              <a:buNone/>
              <a:tabLst/>
            </a:pPr>
            <a:r>
              <a:rPr kumimoji="0" lang="es-ES" altLang="ja-JP" sz="2000" b="1" i="0" u="none" strike="noStrike" cap="none" normalizeH="0" baseline="0" dirty="0" smtClean="0">
                <a:ln>
                  <a:noFill/>
                </a:ln>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¿Cuál es la función principal del Jefe de Intervención? </a:t>
            </a:r>
          </a:p>
          <a:p>
            <a:pPr marL="266700" marR="0" lvl="0" algn="just" defTabSz="914400" rtl="0" eaLnBrk="0" fontAlgn="base" latinLnBrk="0" hangingPunct="0">
              <a:lnSpc>
                <a:spcPct val="100000"/>
              </a:lnSpc>
              <a:spcBef>
                <a:spcPct val="0"/>
              </a:spcBef>
              <a:spcAft>
                <a:spcPct val="0"/>
              </a:spcAft>
              <a:buClrTx/>
              <a:buSzTx/>
              <a:buFontTx/>
              <a:buNone/>
              <a:tabLst/>
            </a:pPr>
            <a:r>
              <a:rPr kumimoji="0" lang="es-ES" altLang="ja-JP" sz="2000" b="0" i="0" u="none" strike="noStrike" cap="none" normalizeH="0" baseline="0" dirty="0" smtClean="0">
                <a:ln>
                  <a:noFill/>
                </a:ln>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Informar de todos los asuntos relacionados con el Plan de Autoprotección de su centro de trabajo y coordinar las actuaciones en caso de emergencia.</a:t>
            </a:r>
          </a:p>
        </p:txBody>
      </p:sp>
      <p:pic>
        <p:nvPicPr>
          <p:cNvPr id="16" name="Imagen 15"/>
          <p:cNvPicPr/>
          <p:nvPr/>
        </p:nvPicPr>
        <p:blipFill>
          <a:blip r:embed="rId2" cstate="print">
            <a:extLst>
              <a:ext uri="{28A0092B-C50C-407E-A947-70E740481C1C}">
                <a14:useLocalDpi xmlns:a14="http://schemas.microsoft.com/office/drawing/2010/main" val="0"/>
              </a:ext>
            </a:extLst>
          </a:blip>
          <a:stretch>
            <a:fillRect/>
          </a:stretch>
        </p:blipFill>
        <p:spPr>
          <a:xfrm>
            <a:off x="323731" y="3032328"/>
            <a:ext cx="1844040" cy="2248535"/>
          </a:xfrm>
          <a:prstGeom prst="rect">
            <a:avLst/>
          </a:prstGeom>
          <a:effectLst>
            <a:outerShdw blurRad="63500" sx="102000" sy="102000" algn="ctr" rotWithShape="0">
              <a:prstClr val="black">
                <a:alpha val="40000"/>
              </a:prstClr>
            </a:outerShdw>
          </a:effectLst>
        </p:spPr>
      </p:pic>
      <p:sp>
        <p:nvSpPr>
          <p:cNvPr id="17" name="CuadroTexto 16"/>
          <p:cNvSpPr txBox="1"/>
          <p:nvPr/>
        </p:nvSpPr>
        <p:spPr>
          <a:xfrm>
            <a:off x="2309446" y="2145067"/>
            <a:ext cx="9727654" cy="4093428"/>
          </a:xfrm>
          <a:prstGeom prst="rect">
            <a:avLst/>
          </a:prstGeom>
          <a:noFill/>
        </p:spPr>
        <p:txBody>
          <a:bodyPr wrap="square" rtlCol="0">
            <a:spAutoFit/>
          </a:bodyPr>
          <a:lstStyle/>
          <a:p>
            <a:r>
              <a:rPr lang="es-ES" altLang="ja-JP" sz="2000" b="1" dirty="0">
                <a:latin typeface="Century Gothic" panose="020B0502020202020204" pitchFamily="34" charset="0"/>
                <a:ea typeface="Meiryo" panose="020B0604030504040204" pitchFamily="34" charset="-128"/>
                <a:cs typeface="Times New Roman" panose="02020603050405020304" pitchFamily="18" charset="0"/>
              </a:rPr>
              <a:t>¿Cómo se </a:t>
            </a:r>
            <a:r>
              <a:rPr lang="es-ES" altLang="ja-JP" sz="2000" b="1" dirty="0" smtClean="0">
                <a:latin typeface="Century Gothic" panose="020B0502020202020204" pitchFamily="34" charset="0"/>
                <a:ea typeface="Meiryo" panose="020B0604030504040204" pitchFamily="34" charset="-128"/>
                <a:cs typeface="Times New Roman" panose="02020603050405020304" pitchFamily="18" charset="0"/>
              </a:rPr>
              <a:t>identifica y actúa el </a:t>
            </a:r>
            <a:r>
              <a:rPr lang="es-ES" altLang="ja-JP" sz="2000" b="1" dirty="0">
                <a:latin typeface="Century Gothic" panose="020B0502020202020204" pitchFamily="34" charset="0"/>
                <a:ea typeface="Meiryo" panose="020B0604030504040204" pitchFamily="34" charset="-128"/>
                <a:cs typeface="Times New Roman" panose="02020603050405020304" pitchFamily="18" charset="0"/>
              </a:rPr>
              <a:t>Jefe de Intervención?</a:t>
            </a:r>
          </a:p>
          <a:p>
            <a:pPr lvl="0" algn="just"/>
            <a:r>
              <a:rPr lang="es-ES" sz="2000" dirty="0" smtClean="0">
                <a:latin typeface="Century Gothic" panose="020B0502020202020204" pitchFamily="34" charset="0"/>
                <a:ea typeface="Meiryo" panose="020B0604030504040204" pitchFamily="34" charset="-128"/>
                <a:cs typeface="Times New Roman" panose="02020603050405020304" pitchFamily="18" charset="0"/>
              </a:rPr>
              <a:t>El </a:t>
            </a:r>
            <a:r>
              <a:rPr lang="es-ES" sz="2000" dirty="0">
                <a:latin typeface="Century Gothic" panose="020B0502020202020204" pitchFamily="34" charset="0"/>
                <a:ea typeface="Meiryo" panose="020B0604030504040204" pitchFamily="34" charset="-128"/>
                <a:cs typeface="Times New Roman" panose="02020603050405020304" pitchFamily="18" charset="0"/>
              </a:rPr>
              <a:t>jefe de intervención, recibida una llamada de emergencia del Centro de Control Interno </a:t>
            </a:r>
            <a:r>
              <a:rPr lang="es-ES" sz="2000" dirty="0" smtClean="0">
                <a:latin typeface="Century Gothic" panose="020B0502020202020204" pitchFamily="34" charset="0"/>
                <a:ea typeface="Meiryo" panose="020B0604030504040204" pitchFamily="34" charset="-128"/>
                <a:cs typeface="Times New Roman" panose="02020603050405020304" pitchFamily="18" charset="0"/>
              </a:rPr>
              <a:t>(Conserjería), </a:t>
            </a:r>
            <a:r>
              <a:rPr lang="es-ES" sz="2000" dirty="0">
                <a:latin typeface="Century Gothic" panose="020B0502020202020204" pitchFamily="34" charset="0"/>
                <a:ea typeface="Meiryo" panose="020B0604030504040204" pitchFamily="34" charset="-128"/>
                <a:cs typeface="Times New Roman" panose="02020603050405020304" pitchFamily="18" charset="0"/>
              </a:rPr>
              <a:t>se dirigirá al mismo </a:t>
            </a:r>
            <a:r>
              <a:rPr lang="es-ES" sz="2000" dirty="0" smtClean="0">
                <a:latin typeface="Century Gothic" panose="020B0502020202020204" pitchFamily="34" charset="0"/>
                <a:ea typeface="Meiryo" panose="020B0604030504040204" pitchFamily="34" charset="-128"/>
                <a:cs typeface="Times New Roman" panose="02020603050405020304" pitchFamily="18" charset="0"/>
              </a:rPr>
              <a:t>colocándose el chaleco identificativo de color naranja y se informará de las actuaciones </a:t>
            </a:r>
            <a:r>
              <a:rPr lang="es-ES" sz="2000" dirty="0">
                <a:latin typeface="Century Gothic" panose="020B0502020202020204" pitchFamily="34" charset="0"/>
                <a:ea typeface="Meiryo" panose="020B0604030504040204" pitchFamily="34" charset="-128"/>
                <a:cs typeface="Times New Roman" panose="02020603050405020304" pitchFamily="18" charset="0"/>
              </a:rPr>
              <a:t>llevadas a cabo. </a:t>
            </a:r>
            <a:r>
              <a:rPr lang="es-ES" sz="2000" dirty="0" smtClean="0">
                <a:latin typeface="Century Gothic" panose="020B0502020202020204" pitchFamily="34" charset="0"/>
                <a:ea typeface="Meiryo" panose="020B0604030504040204" pitchFamily="34" charset="-128"/>
                <a:cs typeface="Times New Roman" panose="02020603050405020304" pitchFamily="18" charset="0"/>
              </a:rPr>
              <a:t>(CCE “</a:t>
            </a:r>
            <a:r>
              <a:rPr lang="es-ES" sz="2000" i="1" dirty="0" smtClean="0">
                <a:latin typeface="Century Gothic" panose="020B0502020202020204" pitchFamily="34" charset="0"/>
                <a:ea typeface="Meiryo" panose="020B0604030504040204" pitchFamily="34" charset="-128"/>
                <a:cs typeface="Times New Roman" panose="02020603050405020304" pitchFamily="18" charset="0"/>
              </a:rPr>
              <a:t>Servicio </a:t>
            </a:r>
            <a:r>
              <a:rPr lang="es-ES" sz="2000" i="1" dirty="0">
                <a:latin typeface="Century Gothic" panose="020B0502020202020204" pitchFamily="34" charset="0"/>
                <a:ea typeface="Meiryo" panose="020B0604030504040204" pitchFamily="34" charset="-128"/>
                <a:cs typeface="Times New Roman" panose="02020603050405020304" pitchFamily="18" charset="0"/>
              </a:rPr>
              <a:t>de Seguridad </a:t>
            </a:r>
            <a:r>
              <a:rPr lang="es-ES" sz="2000" i="1" dirty="0" smtClean="0">
                <a:latin typeface="Century Gothic" panose="020B0502020202020204" pitchFamily="34" charset="0"/>
                <a:ea typeface="Meiryo" panose="020B0604030504040204" pitchFamily="34" charset="-128"/>
                <a:cs typeface="Times New Roman" panose="02020603050405020304" pitchFamily="18" charset="0"/>
              </a:rPr>
              <a:t>del Campus</a:t>
            </a:r>
            <a:r>
              <a:rPr lang="es-ES" sz="2000" dirty="0" smtClean="0">
                <a:latin typeface="Century Gothic" panose="020B0502020202020204" pitchFamily="34" charset="0"/>
                <a:ea typeface="Meiryo" panose="020B0604030504040204" pitchFamily="34" charset="-128"/>
                <a:cs typeface="Times New Roman" panose="02020603050405020304" pitchFamily="18" charset="0"/>
              </a:rPr>
              <a:t>”, </a:t>
            </a:r>
            <a:r>
              <a:rPr lang="es-ES" sz="2000" dirty="0">
                <a:latin typeface="Century Gothic" panose="020B0502020202020204" pitchFamily="34" charset="0"/>
                <a:ea typeface="Meiryo" panose="020B0604030504040204" pitchFamily="34" charset="-128"/>
                <a:cs typeface="Times New Roman" panose="02020603050405020304" pitchFamily="18" charset="0"/>
              </a:rPr>
              <a:t>Bomberos</a:t>
            </a:r>
            <a:r>
              <a:rPr lang="es-ES" sz="2000" dirty="0" smtClean="0">
                <a:latin typeface="Century Gothic" panose="020B0502020202020204" pitchFamily="34" charset="0"/>
                <a:ea typeface="Meiryo" panose="020B0604030504040204" pitchFamily="34" charset="-128"/>
                <a:cs typeface="Times New Roman" panose="02020603050405020304" pitchFamily="18" charset="0"/>
              </a:rPr>
              <a:t>, Servicio </a:t>
            </a:r>
            <a:r>
              <a:rPr lang="es-ES" sz="2000" dirty="0">
                <a:latin typeface="Century Gothic" panose="020B0502020202020204" pitchFamily="34" charset="0"/>
                <a:ea typeface="Meiryo" panose="020B0604030504040204" pitchFamily="34" charset="-128"/>
                <a:cs typeface="Times New Roman" panose="02020603050405020304" pitchFamily="18" charset="0"/>
              </a:rPr>
              <a:t>de Mantenimiento</a:t>
            </a:r>
            <a:r>
              <a:rPr lang="es-ES" sz="2000" dirty="0" smtClean="0">
                <a:latin typeface="Century Gothic" panose="020B0502020202020204" pitchFamily="34" charset="0"/>
                <a:ea typeface="Meiryo" panose="020B0604030504040204" pitchFamily="34" charset="-128"/>
                <a:cs typeface="Times New Roman" panose="02020603050405020304" pitchFamily="18" charset="0"/>
              </a:rPr>
              <a:t>,</a:t>
            </a:r>
            <a:r>
              <a:rPr lang="es-ES" sz="2000" dirty="0">
                <a:latin typeface="Century Gothic" panose="020B0502020202020204" pitchFamily="34" charset="0"/>
                <a:ea typeface="Meiryo" panose="020B0604030504040204" pitchFamily="34" charset="-128"/>
                <a:cs typeface="Times New Roman" panose="02020603050405020304" pitchFamily="18" charset="0"/>
              </a:rPr>
              <a:t> </a:t>
            </a:r>
            <a:r>
              <a:rPr lang="es-ES" sz="2000" dirty="0" smtClean="0">
                <a:latin typeface="Century Gothic" panose="020B0502020202020204" pitchFamily="34" charset="0"/>
                <a:ea typeface="Meiryo" panose="020B0604030504040204" pitchFamily="34" charset="-128"/>
                <a:cs typeface="Times New Roman" panose="02020603050405020304" pitchFamily="18" charset="0"/>
              </a:rPr>
              <a:t>SEPRUS </a:t>
            </a:r>
            <a:r>
              <a:rPr lang="es-ES" sz="2000" dirty="0">
                <a:latin typeface="Century Gothic" panose="020B0502020202020204" pitchFamily="34" charset="0"/>
                <a:ea typeface="Meiryo" panose="020B0604030504040204" pitchFamily="34" charset="-128"/>
                <a:cs typeface="Times New Roman" panose="02020603050405020304" pitchFamily="18" charset="0"/>
              </a:rPr>
              <a:t>“Servicio de Prevención</a:t>
            </a:r>
            <a:r>
              <a:rPr lang="es-ES" sz="2000" dirty="0" smtClean="0">
                <a:latin typeface="Century Gothic" panose="020B0502020202020204" pitchFamily="34" charset="0"/>
                <a:ea typeface="Meiryo" panose="020B0604030504040204" pitchFamily="34" charset="-128"/>
                <a:cs typeface="Times New Roman" panose="02020603050405020304" pitchFamily="18" charset="0"/>
              </a:rPr>
              <a:t>”).</a:t>
            </a:r>
          </a:p>
          <a:p>
            <a:pPr lvl="0" algn="just"/>
            <a:r>
              <a:rPr lang="es-ES" sz="2000" dirty="0" smtClean="0">
                <a:latin typeface="Century Gothic" panose="020B0502020202020204" pitchFamily="34" charset="0"/>
                <a:ea typeface="Meiryo" panose="020B0604030504040204" pitchFamily="34" charset="-128"/>
                <a:cs typeface="Times New Roman" panose="02020603050405020304" pitchFamily="18" charset="0"/>
              </a:rPr>
              <a:t>Tomará la decisión de evacuación o no del centro</a:t>
            </a:r>
          </a:p>
          <a:p>
            <a:pPr lvl="0" algn="just"/>
            <a:r>
              <a:rPr lang="es-ES" sz="2000" dirty="0" smtClean="0">
                <a:latin typeface="Century Gothic" panose="020B0502020202020204" pitchFamily="34" charset="0"/>
                <a:ea typeface="Meiryo" panose="020B0604030504040204" pitchFamily="34" charset="-128"/>
                <a:cs typeface="Times New Roman" panose="02020603050405020304" pitchFamily="18" charset="0"/>
              </a:rPr>
              <a:t>Cogerá </a:t>
            </a:r>
            <a:r>
              <a:rPr lang="es-ES" sz="2000" dirty="0">
                <a:latin typeface="Century Gothic" panose="020B0502020202020204" pitchFamily="34" charset="0"/>
                <a:ea typeface="Meiryo" panose="020B0604030504040204" pitchFamily="34" charset="-128"/>
                <a:cs typeface="Times New Roman" panose="02020603050405020304" pitchFamily="18" charset="0"/>
              </a:rPr>
              <a:t>la documentación d</a:t>
            </a:r>
            <a:r>
              <a:rPr lang="es-ES" sz="2000" dirty="0" smtClean="0">
                <a:latin typeface="Century Gothic" panose="020B0502020202020204" pitchFamily="34" charset="0"/>
                <a:ea typeface="Meiryo" panose="020B0604030504040204" pitchFamily="34" charset="-128"/>
                <a:cs typeface="Times New Roman" panose="02020603050405020304" pitchFamily="18" charset="0"/>
              </a:rPr>
              <a:t>el Plan </a:t>
            </a:r>
            <a:r>
              <a:rPr lang="es-ES" sz="2000" dirty="0">
                <a:latin typeface="Century Gothic" panose="020B0502020202020204" pitchFamily="34" charset="0"/>
                <a:ea typeface="Meiryo" panose="020B0604030504040204" pitchFamily="34" charset="-128"/>
                <a:cs typeface="Times New Roman" panose="02020603050405020304" pitchFamily="18" charset="0"/>
              </a:rPr>
              <a:t>de </a:t>
            </a:r>
            <a:r>
              <a:rPr lang="es-ES" sz="2000" dirty="0" smtClean="0">
                <a:latin typeface="Century Gothic" panose="020B0502020202020204" pitchFamily="34" charset="0"/>
                <a:ea typeface="Meiryo" panose="020B0604030504040204" pitchFamily="34" charset="-128"/>
                <a:cs typeface="Times New Roman" panose="02020603050405020304" pitchFamily="18" charset="0"/>
              </a:rPr>
              <a:t>Autoprotección </a:t>
            </a:r>
            <a:r>
              <a:rPr lang="es-ES" sz="2000" dirty="0">
                <a:latin typeface="Century Gothic" panose="020B0502020202020204" pitchFamily="34" charset="0"/>
                <a:ea typeface="Meiryo" panose="020B0604030504040204" pitchFamily="34" charset="-128"/>
                <a:cs typeface="Times New Roman" panose="02020603050405020304" pitchFamily="18" charset="0"/>
              </a:rPr>
              <a:t>que se encuentra en la </a:t>
            </a:r>
            <a:r>
              <a:rPr lang="es-ES" sz="2000" dirty="0" smtClean="0">
                <a:latin typeface="Century Gothic" panose="020B0502020202020204" pitchFamily="34" charset="0"/>
                <a:ea typeface="Meiryo" panose="020B0604030504040204" pitchFamily="34" charset="-128"/>
                <a:cs typeface="Times New Roman" panose="02020603050405020304" pitchFamily="18" charset="0"/>
              </a:rPr>
              <a:t>Conserjería, y se </a:t>
            </a:r>
            <a:r>
              <a:rPr lang="es-ES" sz="2000" dirty="0">
                <a:latin typeface="Century Gothic" panose="020B0502020202020204" pitchFamily="34" charset="0"/>
                <a:ea typeface="Meiryo" panose="020B0604030504040204" pitchFamily="34" charset="-128"/>
                <a:cs typeface="Times New Roman" panose="02020603050405020304" pitchFamily="18" charset="0"/>
              </a:rPr>
              <a:t>trasladará al punto de encuentro (en el exterior del edificio frente a la salida principal de este), para esperar a los agentes externos y dar parte de lo ocurrido. </a:t>
            </a:r>
            <a:endParaRPr lang="es-ES" sz="2000" dirty="0" smtClean="0">
              <a:latin typeface="Century Gothic" panose="020B0502020202020204" pitchFamily="34" charset="0"/>
              <a:ea typeface="Meiryo" panose="020B0604030504040204" pitchFamily="34" charset="-128"/>
              <a:cs typeface="Times New Roman" panose="02020603050405020304" pitchFamily="18" charset="0"/>
            </a:endParaRPr>
          </a:p>
          <a:p>
            <a:pPr lvl="0" algn="just"/>
            <a:r>
              <a:rPr lang="es-ES" sz="2000" dirty="0" smtClean="0">
                <a:latin typeface="Century Gothic" panose="020B0502020202020204" pitchFamily="34" charset="0"/>
                <a:ea typeface="Meiryo" panose="020B0604030504040204" pitchFamily="34" charset="-128"/>
                <a:cs typeface="Times New Roman" panose="02020603050405020304" pitchFamily="18" charset="0"/>
              </a:rPr>
              <a:t>Por ultimo </a:t>
            </a:r>
            <a:r>
              <a:rPr lang="es-ES" sz="2000" dirty="0">
                <a:latin typeface="Century Gothic" panose="020B0502020202020204" pitchFamily="34" charset="0"/>
                <a:ea typeface="Meiryo" panose="020B0604030504040204" pitchFamily="34" charset="-128"/>
                <a:cs typeface="Times New Roman" panose="02020603050405020304" pitchFamily="18" charset="0"/>
              </a:rPr>
              <a:t>a</a:t>
            </a:r>
            <a:r>
              <a:rPr lang="es-ES" sz="2000" dirty="0" smtClean="0">
                <a:latin typeface="Century Gothic" panose="020B0502020202020204" pitchFamily="34" charset="0"/>
                <a:ea typeface="Meiryo" panose="020B0604030504040204" pitchFamily="34" charset="-128"/>
                <a:cs typeface="Times New Roman" panose="02020603050405020304" pitchFamily="18" charset="0"/>
              </a:rPr>
              <a:t>notará </a:t>
            </a:r>
            <a:r>
              <a:rPr lang="es-ES" sz="2000" dirty="0">
                <a:latin typeface="Century Gothic" panose="020B0502020202020204" pitchFamily="34" charset="0"/>
                <a:ea typeface="Meiryo" panose="020B0604030504040204" pitchFamily="34" charset="-128"/>
                <a:cs typeface="Times New Roman" panose="02020603050405020304" pitchFamily="18" charset="0"/>
              </a:rPr>
              <a:t>las incidencias que le </a:t>
            </a:r>
            <a:r>
              <a:rPr lang="es-ES" sz="2000" dirty="0" smtClean="0">
                <a:latin typeface="Century Gothic" panose="020B0502020202020204" pitchFamily="34" charset="0"/>
                <a:ea typeface="Meiryo" panose="020B0604030504040204" pitchFamily="34" charset="-128"/>
                <a:cs typeface="Times New Roman" panose="02020603050405020304" pitchFamily="18" charset="0"/>
              </a:rPr>
              <a:t>trasmitan los EAE.</a:t>
            </a:r>
            <a:endParaRPr lang="es-ES" altLang="ja-JP" sz="2000" dirty="0">
              <a:latin typeface="Century Gothic" panose="020B0502020202020204" pitchFamily="34" charset="0"/>
              <a:ea typeface="Meiryo" panose="020B0604030504040204" pitchFamily="34" charset="-128"/>
              <a:cs typeface="Times New Roman" panose="02020603050405020304" pitchFamily="18" charset="0"/>
            </a:endParaRPr>
          </a:p>
          <a:p>
            <a:endParaRPr lang="es-ES" sz="2000" dirty="0">
              <a:latin typeface="Century Gothic" panose="020B0502020202020204" pitchFamily="34" charset="0"/>
              <a:ea typeface="Meiryo" panose="020B0604030504040204" pitchFamily="34" charset="-128"/>
              <a:cs typeface="Times New Roman" panose="02020603050405020304" pitchFamily="18" charset="0"/>
            </a:endParaRPr>
          </a:p>
        </p:txBody>
      </p:sp>
      <p:sp>
        <p:nvSpPr>
          <p:cNvPr id="19" name="Rectángulo 18"/>
          <p:cNvSpPr/>
          <p:nvPr/>
        </p:nvSpPr>
        <p:spPr>
          <a:xfrm>
            <a:off x="0" y="510505"/>
            <a:ext cx="12192000" cy="584775"/>
          </a:xfrm>
          <a:prstGeom prst="rect">
            <a:avLst/>
          </a:prstGeom>
        </p:spPr>
        <p:txBody>
          <a:bodyPr wrap="square">
            <a:spAutoFit/>
          </a:bodyPr>
          <a:lstStyle/>
          <a:p>
            <a:pPr marL="179388" algn="ctr">
              <a:spcBef>
                <a:spcPts val="2000"/>
              </a:spcBef>
              <a:spcAft>
                <a:spcPts val="200"/>
              </a:spcAft>
            </a:pPr>
            <a:r>
              <a:rPr lang="es-ES" sz="3200" b="1" kern="0"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Jefe de intervención (JI)</a:t>
            </a:r>
          </a:p>
        </p:txBody>
      </p:sp>
      <p:sp>
        <p:nvSpPr>
          <p:cNvPr id="21" name="Text Box 123"/>
          <p:cNvSpPr txBox="1">
            <a:spLocks noChangeArrowheads="1"/>
          </p:cNvSpPr>
          <p:nvPr/>
        </p:nvSpPr>
        <p:spPr bwMode="auto">
          <a:xfrm>
            <a:off x="0" y="6491558"/>
            <a:ext cx="1219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r>
              <a:rPr lang="es-ES" altLang="es-ES" sz="1000" b="1" dirty="0">
                <a:solidFill>
                  <a:srgbClr val="C00000"/>
                </a:solidFill>
              </a:rPr>
              <a:t>Se</a:t>
            </a:r>
            <a:r>
              <a:rPr lang="es-ES" altLang="es-ES" sz="1000" dirty="0"/>
              <a:t>rvicio de </a:t>
            </a:r>
            <a:r>
              <a:rPr lang="es-ES" altLang="es-ES" sz="1000" b="1" dirty="0">
                <a:solidFill>
                  <a:srgbClr val="C00000"/>
                </a:solidFill>
              </a:rPr>
              <a:t>P</a:t>
            </a:r>
            <a:r>
              <a:rPr lang="es-ES" altLang="es-ES" sz="1000" dirty="0"/>
              <a:t>revención de </a:t>
            </a:r>
            <a:r>
              <a:rPr lang="es-ES" altLang="es-ES" sz="1000" b="1" dirty="0">
                <a:solidFill>
                  <a:srgbClr val="C00000"/>
                </a:solidFill>
              </a:rPr>
              <a:t>R</a:t>
            </a:r>
            <a:r>
              <a:rPr lang="es-ES" altLang="es-ES" sz="1000" dirty="0"/>
              <a:t>iesgos Laborales de la </a:t>
            </a:r>
            <a:r>
              <a:rPr lang="es-ES" altLang="es-ES" sz="1000" b="1" dirty="0">
                <a:solidFill>
                  <a:srgbClr val="C00000"/>
                </a:solidFill>
              </a:rPr>
              <a:t>U</a:t>
            </a:r>
            <a:r>
              <a:rPr lang="es-ES" altLang="es-ES" sz="1000" dirty="0"/>
              <a:t>niversidad de </a:t>
            </a:r>
            <a:r>
              <a:rPr lang="es-ES" altLang="es-ES" sz="1000" b="1" dirty="0">
                <a:solidFill>
                  <a:srgbClr val="C00000"/>
                </a:solidFill>
              </a:rPr>
              <a:t>S</a:t>
            </a:r>
            <a:r>
              <a:rPr lang="es-ES" altLang="es-ES" sz="1000" dirty="0"/>
              <a:t>evilla  (</a:t>
            </a:r>
            <a:r>
              <a:rPr lang="es-ES" altLang="es-ES" sz="1200" b="1" dirty="0">
                <a:solidFill>
                  <a:srgbClr val="C00000"/>
                </a:solidFill>
              </a:rPr>
              <a:t>SEPRUS</a:t>
            </a:r>
            <a:r>
              <a:rPr lang="es-ES" altLang="es-ES" sz="1000" dirty="0"/>
              <a:t>)  </a:t>
            </a:r>
            <a:r>
              <a:rPr lang="es-ES" altLang="es-ES" sz="1000" dirty="0" smtClean="0"/>
              <a:t>web: </a:t>
            </a:r>
            <a:r>
              <a:rPr lang="es-ES" altLang="es-ES" sz="1000" dirty="0" smtClean="0">
                <a:hlinkClick r:id="rId3"/>
              </a:rPr>
              <a:t>recursoshumanos.us.es</a:t>
            </a:r>
            <a:r>
              <a:rPr lang="es-ES" altLang="es-ES" sz="1000" dirty="0" smtClean="0"/>
              <a:t>. e-mail</a:t>
            </a:r>
            <a:r>
              <a:rPr lang="es-ES" altLang="es-ES" sz="1000" dirty="0"/>
              <a:t>: </a:t>
            </a:r>
            <a:r>
              <a:rPr lang="es-ES" altLang="es-ES" sz="1000" dirty="0" smtClean="0">
                <a:hlinkClick r:id="rId4"/>
              </a:rPr>
              <a:t>seprus@us.es</a:t>
            </a:r>
            <a:r>
              <a:rPr lang="es-ES" altLang="es-ES" sz="1000" dirty="0" smtClean="0"/>
              <a:t> </a:t>
            </a:r>
            <a:r>
              <a:rPr lang="es-ES" sz="1000" dirty="0"/>
              <a:t>Colaborador: </a:t>
            </a:r>
            <a:r>
              <a:rPr lang="es-ES" sz="1000" dirty="0" smtClean="0"/>
              <a:t>Buenas </a:t>
            </a:r>
            <a:r>
              <a:rPr lang="es-ES" sz="1000" dirty="0"/>
              <a:t>practicas  Pabellón de </a:t>
            </a:r>
            <a:r>
              <a:rPr lang="es-ES" sz="1000" dirty="0" smtClean="0"/>
              <a:t>Uruguay</a:t>
            </a:r>
            <a:r>
              <a:rPr lang="es-ES" altLang="es-ES" sz="1800" dirty="0" smtClean="0"/>
              <a:t> </a:t>
            </a:r>
            <a:endParaRPr lang="es-ES" altLang="es-ES" sz="1800" dirty="0"/>
          </a:p>
        </p:txBody>
      </p:sp>
    </p:spTree>
    <p:extLst>
      <p:ext uri="{BB962C8B-B14F-4D97-AF65-F5344CB8AC3E}">
        <p14:creationId xmlns:p14="http://schemas.microsoft.com/office/powerpoint/2010/main" val="201785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3340352" y="4347453"/>
            <a:ext cx="1935805" cy="2723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00"/>
              </a:solidFill>
            </a:endParaRPr>
          </a:p>
        </p:txBody>
      </p:sp>
      <p:sp>
        <p:nvSpPr>
          <p:cNvPr id="10" name="Rectángulo 9"/>
          <p:cNvSpPr/>
          <p:nvPr/>
        </p:nvSpPr>
        <p:spPr>
          <a:xfrm>
            <a:off x="7343405" y="5854087"/>
            <a:ext cx="1758650" cy="2723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00"/>
              </a:solidFill>
            </a:endParaRP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903" y="1295568"/>
            <a:ext cx="2430267" cy="4824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Rectángulo 2"/>
          <p:cNvSpPr/>
          <p:nvPr/>
        </p:nvSpPr>
        <p:spPr>
          <a:xfrm>
            <a:off x="239842" y="142227"/>
            <a:ext cx="11797259" cy="4616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p>
            <a:pPr algn="ctr">
              <a:spcAft>
                <a:spcPts val="0"/>
              </a:spcAft>
              <a:tabLst>
                <a:tab pos="2700020" algn="ctr"/>
                <a:tab pos="5400040" algn="r"/>
              </a:tabLst>
            </a:pPr>
            <a:r>
              <a:rPr lang="es-ES" sz="2400" cap="all" dirty="0"/>
              <a:t>PLAN DE AUTOPROTECCIÓN </a:t>
            </a:r>
            <a:r>
              <a:rPr lang="es-ES" sz="2400" cap="all" dirty="0" smtClean="0"/>
              <a:t>del centro</a:t>
            </a:r>
            <a:endParaRPr lang="es-ES" sz="2000" dirty="0">
              <a:ea typeface="Meiryo" panose="020B0604030504040204" pitchFamily="34" charset="-128"/>
              <a:cs typeface="Times New Roman" panose="02020603050405020304" pitchFamily="18" charset="0"/>
            </a:endParaRPr>
          </a:p>
        </p:txBody>
      </p:sp>
      <p:sp>
        <p:nvSpPr>
          <p:cNvPr id="7" name="Rectángulo 6"/>
          <p:cNvSpPr/>
          <p:nvPr/>
        </p:nvSpPr>
        <p:spPr>
          <a:xfrm>
            <a:off x="239841" y="510505"/>
            <a:ext cx="11797259" cy="584775"/>
          </a:xfrm>
          <a:prstGeom prst="rect">
            <a:avLst/>
          </a:prstGeom>
        </p:spPr>
        <p:txBody>
          <a:bodyPr wrap="square">
            <a:spAutoFit/>
          </a:bodyPr>
          <a:lstStyle/>
          <a:p>
            <a:pPr marL="179388" algn="ctr">
              <a:spcBef>
                <a:spcPts val="2000"/>
              </a:spcBef>
              <a:spcAft>
                <a:spcPts val="200"/>
              </a:spcAft>
            </a:pPr>
            <a:r>
              <a:rPr lang="es-ES" sz="3200" b="1" kern="0"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Equipo de Alarma y Evacuación (EAE)</a:t>
            </a:r>
          </a:p>
        </p:txBody>
      </p:sp>
      <p:sp>
        <p:nvSpPr>
          <p:cNvPr id="5" name="CuadroTexto 4"/>
          <p:cNvSpPr txBox="1"/>
          <p:nvPr/>
        </p:nvSpPr>
        <p:spPr>
          <a:xfrm>
            <a:off x="3035030" y="1007728"/>
            <a:ext cx="9156970" cy="6217087"/>
          </a:xfrm>
          <a:prstGeom prst="rect">
            <a:avLst/>
          </a:prstGeom>
          <a:noFill/>
        </p:spPr>
        <p:txBody>
          <a:bodyPr wrap="square" rtlCol="0">
            <a:spAutoFit/>
          </a:bodyPr>
          <a:lstStyle/>
          <a:p>
            <a:pPr lvl="0" indent="227013" eaLnBrk="0" fontAlgn="base" hangingPunct="0">
              <a:spcBef>
                <a:spcPct val="0"/>
              </a:spcBef>
              <a:spcAft>
                <a:spcPct val="0"/>
              </a:spcAft>
            </a:pPr>
            <a:r>
              <a:rPr kumimoji="0" lang="es-ES" altLang="ja-JP" b="1" i="0" u="none" strike="noStrike" cap="none" normalizeH="0" baseline="0" dirty="0" smtClean="0">
                <a:ln>
                  <a:noFill/>
                </a:ln>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En el Plan de </a:t>
            </a:r>
            <a:r>
              <a:rPr kumimoji="0" lang="es-ES" altLang="ja-JP" b="1" i="0" u="none" strike="noStrike" cap="none" normalizeH="0" baseline="0" dirty="0" err="1" smtClean="0">
                <a:ln>
                  <a:noFill/>
                </a:ln>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Autoproteccion</a:t>
            </a:r>
            <a:r>
              <a:rPr kumimoji="0" lang="es-ES" altLang="ja-JP" b="1" i="0" u="none" strike="noStrike" cap="none" normalizeH="0" baseline="0" dirty="0" smtClean="0">
                <a:ln>
                  <a:noFill/>
                </a:ln>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 los EAE se denominan</a:t>
            </a:r>
            <a:r>
              <a:rPr kumimoji="0" lang="es-ES" altLang="ja-JP" b="0" i="0" u="none" strike="noStrike" cap="none" normalizeH="0" baseline="0" dirty="0" smtClean="0">
                <a:ln>
                  <a:noFill/>
                </a:ln>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a:t>
            </a:r>
            <a:r>
              <a:rPr kumimoji="0" lang="es-ES" altLang="ja-JP" b="0" i="0" u="none" strike="noStrike" cap="none" normalizeH="0" dirty="0" smtClean="0">
                <a:ln>
                  <a:noFill/>
                </a:ln>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 </a:t>
            </a:r>
            <a:r>
              <a:rPr lang="es-ES" altLang="ja-JP" dirty="0">
                <a:latin typeface="Century Gothic" panose="020B0502020202020204" pitchFamily="34" charset="0"/>
                <a:ea typeface="Meiryo" panose="020B0604030504040204" pitchFamily="34" charset="-128"/>
                <a:cs typeface="Times New Roman" panose="02020603050405020304" pitchFamily="18" charset="0"/>
              </a:rPr>
              <a:t>c</a:t>
            </a:r>
            <a:r>
              <a:rPr kumimoji="0" lang="es-ES" altLang="ja-JP" b="0" i="0" u="none" strike="noStrike" cap="none" normalizeH="0" dirty="0" smtClean="0">
                <a:ln>
                  <a:noFill/>
                </a:ln>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on </a:t>
            </a:r>
            <a:r>
              <a:rPr kumimoji="0" lang="es-ES" altLang="ja-JP" b="0" i="0" u="none" strike="noStrike" cap="none" normalizeH="0" baseline="0" dirty="0" smtClean="0">
                <a:ln>
                  <a:noFill/>
                </a:ln>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una letra o numero seguida de un guion, a continuación un número que identifica al EAE de cada zona en esa Panta; </a:t>
            </a:r>
            <a:r>
              <a:rPr kumimoji="0" lang="es-ES" altLang="ja-JP" b="0" i="1" u="none" strike="noStrike" cap="none" normalizeH="0" baseline="0" dirty="0" smtClean="0">
                <a:ln>
                  <a:noFill/>
                </a:ln>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Ejemplo</a:t>
            </a:r>
            <a:r>
              <a:rPr kumimoji="0" lang="es-ES" altLang="ja-JP" b="0" i="0" u="none" strike="noStrike" cap="none" normalizeH="0" baseline="0" dirty="0" smtClean="0">
                <a:ln>
                  <a:noFill/>
                </a:ln>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 </a:t>
            </a:r>
            <a:r>
              <a:rPr kumimoji="0" lang="es-ES" altLang="ja-JP" b="0" i="1" u="none" strike="noStrike" cap="none" normalizeH="0" baseline="0" dirty="0" smtClean="0">
                <a:ln>
                  <a:noFill/>
                </a:ln>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a:t>
            </a:r>
            <a:r>
              <a:rPr kumimoji="0" lang="es-ES" altLang="ja-JP" b="1" i="1" u="none" strike="noStrike" cap="none" normalizeH="0" baseline="0" dirty="0" smtClean="0">
                <a:ln>
                  <a:noFill/>
                </a:ln>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S-1 </a:t>
            </a:r>
            <a:r>
              <a:rPr kumimoji="0" lang="es-ES" altLang="ja-JP" b="0" i="1" u="none" strike="noStrike" cap="none" normalizeH="0" baseline="0" dirty="0" smtClean="0">
                <a:ln>
                  <a:noFill/>
                </a:ln>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 Planta Sótano, EAE nº 1),</a:t>
            </a:r>
            <a:r>
              <a:rPr kumimoji="0" lang="es-ES" altLang="ja-JP" b="0" i="1" u="none" strike="noStrike" cap="none" normalizeH="0" dirty="0" smtClean="0">
                <a:ln>
                  <a:noFill/>
                </a:ln>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 </a:t>
            </a:r>
            <a:r>
              <a:rPr kumimoji="0" lang="es-ES" altLang="ja-JP" b="0" i="1" u="none" strike="noStrike" cap="none" normalizeH="0" baseline="0" dirty="0" smtClean="0">
                <a:ln>
                  <a:noFill/>
                </a:ln>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a:t>
            </a:r>
            <a:r>
              <a:rPr kumimoji="0" lang="es-ES" altLang="ja-JP" b="1" i="1" u="none" strike="noStrike" cap="none" normalizeH="0" baseline="0" dirty="0" smtClean="0">
                <a:ln>
                  <a:noFill/>
                </a:ln>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B-2</a:t>
            </a:r>
            <a:r>
              <a:rPr kumimoji="0" lang="es-ES" altLang="ja-JP" b="0" i="1" u="none" strike="noStrike" cap="none" normalizeH="0" baseline="0" dirty="0" smtClean="0">
                <a:ln>
                  <a:noFill/>
                </a:ln>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 = Panta Baja, EAE número 2) o (</a:t>
            </a:r>
            <a:r>
              <a:rPr kumimoji="0" lang="es-ES" altLang="ja-JP" b="1" i="1" u="none" strike="noStrike" cap="none" normalizeH="0" baseline="0" dirty="0" smtClean="0">
                <a:ln>
                  <a:noFill/>
                </a:ln>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1-3</a:t>
            </a:r>
            <a:r>
              <a:rPr kumimoji="0" lang="es-ES" altLang="ja-JP" b="0" i="1" u="none" strike="noStrike" cap="none" normalizeH="0" baseline="0" dirty="0" smtClean="0">
                <a:ln>
                  <a:noFill/>
                </a:ln>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 = Planta 1ª, EAE nº 3). </a:t>
            </a:r>
            <a:endParaRPr kumimoji="0" lang="es-ES" altLang="ja-JP" b="0" i="1" u="none" strike="noStrike" cap="none" normalizeH="0" baseline="0" dirty="0" smtClean="0">
              <a:ln>
                <a:noFill/>
              </a:ln>
              <a:solidFill>
                <a:schemeClr val="tx1"/>
              </a:solidFill>
              <a:effectLst/>
            </a:endParaRPr>
          </a:p>
          <a:p>
            <a:pPr lvl="0" indent="227013" eaLnBrk="0" fontAlgn="base" hangingPunct="0">
              <a:spcBef>
                <a:spcPct val="0"/>
              </a:spcBef>
              <a:spcAft>
                <a:spcPct val="0"/>
              </a:spcAft>
            </a:pPr>
            <a:r>
              <a:rPr kumimoji="0" lang="es-ES" altLang="ja-JP" b="1" i="0" u="none" strike="noStrike" cap="none" normalizeH="0" baseline="0" dirty="0" smtClean="0">
                <a:ln>
                  <a:noFill/>
                </a:ln>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Datos que deben de constar en </a:t>
            </a:r>
            <a:r>
              <a:rPr lang="es-ES" altLang="ja-JP" b="1" dirty="0" smtClean="0">
                <a:latin typeface="Century Gothic" panose="020B0502020202020204" pitchFamily="34" charset="0"/>
                <a:ea typeface="Meiryo" panose="020B0604030504040204" pitchFamily="34" charset="-128"/>
                <a:cs typeface="Times New Roman" panose="02020603050405020304" pitchFamily="18" charset="0"/>
              </a:rPr>
              <a:t>la configuración de un listado de los trabajadores designados que componen los EAE</a:t>
            </a:r>
            <a:r>
              <a:rPr kumimoji="0" lang="es-ES" altLang="ja-JP" b="1" i="0" u="none" strike="noStrike" cap="none" normalizeH="0" baseline="0" dirty="0" smtClean="0">
                <a:ln>
                  <a:noFill/>
                </a:ln>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 </a:t>
            </a:r>
            <a:r>
              <a:rPr kumimoji="0" lang="es-ES" altLang="ja-JP" b="0" i="0" u="none" strike="noStrike" cap="none" normalizeH="0" baseline="0" dirty="0" smtClean="0">
                <a:ln>
                  <a:noFill/>
                </a:ln>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Nombre, Apellidos  y Teléfono de contacto. </a:t>
            </a:r>
            <a:r>
              <a:rPr kumimoji="0" lang="es-ES" altLang="ja-JP" b="1" i="0" u="none" strike="noStrike" cap="none" normalizeH="0" baseline="0" dirty="0" smtClean="0">
                <a:ln>
                  <a:noFill/>
                </a:ln>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El director del Plan de Plan</a:t>
            </a:r>
            <a:r>
              <a:rPr kumimoji="0" lang="es-ES" altLang="ja-JP" b="1" i="0" u="none" strike="noStrike" cap="none" normalizeH="0" dirty="0" smtClean="0">
                <a:ln>
                  <a:noFill/>
                </a:ln>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 de Autoprotección podrá optar por otra fórmula.</a:t>
            </a:r>
            <a:endParaRPr kumimoji="0" lang="es-ES" altLang="ja-JP" b="1" i="0" u="none" strike="noStrike" cap="none" normalizeH="0" baseline="0" dirty="0" smtClean="0">
              <a:ln>
                <a:noFill/>
              </a:ln>
              <a:solidFill>
                <a:schemeClr val="tx1"/>
              </a:solidFill>
              <a:effectLst/>
            </a:endParaRPr>
          </a:p>
          <a:p>
            <a:pPr lvl="0" indent="227013" eaLnBrk="0" fontAlgn="base" hangingPunct="0">
              <a:spcBef>
                <a:spcPct val="0"/>
              </a:spcBef>
              <a:spcAft>
                <a:spcPct val="0"/>
              </a:spcAft>
            </a:pPr>
            <a:r>
              <a:rPr kumimoji="0" lang="es-ES" altLang="ja-JP" b="0" i="1" strike="noStrike" cap="none" normalizeH="0" baseline="0" dirty="0" smtClean="0">
                <a:ln>
                  <a:noFill/>
                </a:ln>
                <a:solidFill>
                  <a:schemeClr val="tx1"/>
                </a:solidFill>
                <a:latin typeface="Century Gothic" panose="020B0502020202020204" pitchFamily="34" charset="0"/>
                <a:ea typeface="Meiryo" panose="020B0604030504040204" pitchFamily="34" charset="-128"/>
                <a:cs typeface="Times New Roman" panose="02020603050405020304" pitchFamily="18" charset="0"/>
              </a:rPr>
              <a:t>Ejemplo </a:t>
            </a:r>
            <a:r>
              <a:rPr kumimoji="0" lang="es-ES" altLang="ja-JP" b="0" i="1" u="none" strike="noStrike" cap="none" normalizeH="0" baseline="0" dirty="0" smtClean="0">
                <a:ln>
                  <a:noFill/>
                </a:ln>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Punto B-2 (Situado en la zona……....</a:t>
            </a:r>
            <a:r>
              <a:rPr kumimoji="0" lang="es-ES" altLang="ja-JP" b="0" i="1" u="none" strike="noStrike" cap="none" normalizeH="0" dirty="0" smtClean="0">
                <a:ln>
                  <a:noFill/>
                </a:ln>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de la planta segunda)</a:t>
            </a:r>
            <a:r>
              <a:rPr kumimoji="0" lang="es-ES" altLang="ja-JP" b="0" i="1" u="none" strike="noStrike" cap="none" normalizeH="0" baseline="0" dirty="0" smtClean="0">
                <a:ln>
                  <a:noFill/>
                </a:ln>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 </a:t>
            </a:r>
            <a:r>
              <a:rPr kumimoji="0" lang="es-ES" altLang="ja-JP" b="0" i="1" u="none" strike="noStrike" cap="none" normalizeH="0" baseline="0" dirty="0" smtClean="0" bmk="Texto9">
                <a:ln>
                  <a:noFill/>
                </a:ln>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  </a:t>
            </a:r>
            <a:r>
              <a:rPr kumimoji="0" lang="es-ES" altLang="ja-JP" b="0" i="0" u="none" strike="noStrike" cap="none" normalizeH="0" baseline="0" dirty="0" smtClean="0" bmk="Texto9">
                <a:ln>
                  <a:noFill/>
                </a:ln>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  </a:t>
            </a:r>
            <a:endParaRPr kumimoji="0" lang="es-ES" altLang="ja-JP" b="0" i="0" u="none" strike="noStrike" cap="none" normalizeH="0" baseline="0" dirty="0" smtClean="0">
              <a:ln>
                <a:noFill/>
              </a:ln>
              <a:solidFill>
                <a:schemeClr val="tx1"/>
              </a:solidFill>
              <a:effectLst/>
            </a:endParaRPr>
          </a:p>
          <a:p>
            <a:pPr lvl="1" indent="227013" eaLnBrk="0" fontAlgn="base" hangingPunct="0">
              <a:spcBef>
                <a:spcPct val="0"/>
              </a:spcBef>
              <a:spcAft>
                <a:spcPct val="0"/>
              </a:spcAft>
              <a:buFontTx/>
              <a:buChar char="•"/>
            </a:pPr>
            <a:r>
              <a:rPr kumimoji="0" lang="es-ES" altLang="ja-JP" b="1" i="0" u="none" strike="noStrike" cap="none" normalizeH="0" baseline="0" dirty="0" smtClean="0">
                <a:ln>
                  <a:noFill/>
                </a:ln>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Titular: </a:t>
            </a:r>
            <a:r>
              <a:rPr kumimoji="0" lang="es-ES" altLang="ja-JP" b="0" i="0" u="none" strike="noStrike" cap="none" normalizeH="0" baseline="0" dirty="0" smtClean="0" bmk="Texto10">
                <a:ln>
                  <a:noFill/>
                </a:ln>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Nombre, Apellidos. </a:t>
            </a:r>
            <a:r>
              <a:rPr kumimoji="0" lang="es-ES" altLang="ja-JP" b="1" i="0" u="none" strike="noStrike" cap="none" normalizeH="0" baseline="0" dirty="0" smtClean="0">
                <a:ln>
                  <a:noFill/>
                </a:ln>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Tfno</a:t>
            </a:r>
            <a:r>
              <a:rPr kumimoji="0" lang="es-ES" altLang="ja-JP" b="0" i="0" u="none" strike="noStrike" cap="none" normalizeH="0" baseline="0" dirty="0" smtClean="0">
                <a:ln>
                  <a:noFill/>
                </a:ln>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.:(xxx-</a:t>
            </a:r>
            <a:r>
              <a:rPr kumimoji="0" lang="es-ES" altLang="ja-JP" b="0" i="0" u="none" strike="noStrike" cap="none" normalizeH="0" dirty="0" err="1" smtClean="0">
                <a:ln>
                  <a:noFill/>
                </a:ln>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xxxxxx</a:t>
            </a:r>
            <a:r>
              <a:rPr kumimoji="0" lang="es-ES" altLang="ja-JP" b="0" i="0" u="none" strike="noStrike" cap="none" normalizeH="0" dirty="0" smtClean="0">
                <a:ln>
                  <a:noFill/>
                </a:ln>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a:t>
            </a:r>
            <a:r>
              <a:rPr kumimoji="0" lang="es-ES" altLang="ja-JP" b="0" i="0" u="none" strike="noStrike" cap="none" normalizeH="0" baseline="0" dirty="0" smtClean="0" bmk="Texto13">
                <a:ln>
                  <a:noFill/>
                </a:ln>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 </a:t>
            </a:r>
            <a:r>
              <a:rPr kumimoji="0" lang="es-ES" altLang="ja-JP" b="0" i="0" u="none" strike="noStrike" cap="none" normalizeH="0" baseline="0" dirty="0" smtClean="0">
                <a:ln>
                  <a:noFill/>
                </a:ln>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 </a:t>
            </a:r>
            <a:r>
              <a:rPr kumimoji="0" lang="es-ES" altLang="ja-JP" b="0" i="0" u="none" strike="noStrike" cap="none" normalizeH="0" baseline="0" dirty="0" smtClean="0" bmk="Texto11">
                <a:ln>
                  <a:noFill/>
                </a:ln>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     </a:t>
            </a:r>
            <a:endParaRPr kumimoji="0" lang="es-ES" altLang="ja-JP" b="0" i="0" u="none" strike="noStrike" cap="none" normalizeH="0" baseline="0" dirty="0" smtClean="0">
              <a:ln>
                <a:noFill/>
              </a:ln>
              <a:solidFill>
                <a:schemeClr val="tx1"/>
              </a:solidFill>
              <a:effectLst/>
            </a:endParaRPr>
          </a:p>
          <a:p>
            <a:pPr lvl="1" indent="227013" eaLnBrk="0" fontAlgn="base" hangingPunct="0">
              <a:spcBef>
                <a:spcPct val="0"/>
              </a:spcBef>
              <a:spcAft>
                <a:spcPct val="0"/>
              </a:spcAft>
              <a:buFontTx/>
              <a:buChar char="•"/>
            </a:pPr>
            <a:r>
              <a:rPr kumimoji="0" lang="es-ES" altLang="ja-JP" b="1" i="0" u="none" strike="noStrike" cap="none" normalizeH="0" baseline="0" dirty="0" smtClean="0">
                <a:ln>
                  <a:noFill/>
                </a:ln>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Suplente: </a:t>
            </a:r>
            <a:r>
              <a:rPr kumimoji="0" lang="es-ES" altLang="ja-JP" i="0" u="none" strike="noStrike" cap="none" normalizeH="0" baseline="0" dirty="0" smtClean="0">
                <a:ln>
                  <a:noFill/>
                </a:ln>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Nombre Apellidos</a:t>
            </a:r>
            <a:r>
              <a:rPr kumimoji="0" lang="es-ES" altLang="ja-JP" b="0" i="0" u="none" strike="noStrike" cap="none" normalizeH="0" baseline="0" dirty="0" smtClean="0">
                <a:ln>
                  <a:noFill/>
                </a:ln>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 </a:t>
            </a:r>
            <a:r>
              <a:rPr kumimoji="0" lang="es-ES" altLang="ja-JP" b="1" i="0" u="none" strike="noStrike" cap="none" normalizeH="0" baseline="0" dirty="0" smtClean="0">
                <a:ln>
                  <a:noFill/>
                </a:ln>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Tfno</a:t>
            </a:r>
            <a:r>
              <a:rPr kumimoji="0" lang="es-ES" altLang="ja-JP" b="0" i="0" u="none" strike="noStrike" cap="none" normalizeH="0" baseline="0" dirty="0" smtClean="0">
                <a:ln>
                  <a:noFill/>
                </a:ln>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.:(xxx-</a:t>
            </a:r>
            <a:r>
              <a:rPr kumimoji="0" lang="es-ES" altLang="ja-JP" b="0" i="0" u="none" strike="noStrike" cap="none" normalizeH="0" dirty="0" err="1" smtClean="0">
                <a:ln>
                  <a:noFill/>
                </a:ln>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xxxxxx</a:t>
            </a:r>
            <a:r>
              <a:rPr kumimoji="0" lang="es-ES" altLang="ja-JP" b="0" i="0" u="none" strike="noStrike" cap="none" normalizeH="0" dirty="0" smtClean="0">
                <a:ln>
                  <a:noFill/>
                </a:ln>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a:t>
            </a:r>
            <a:r>
              <a:rPr kumimoji="0" lang="es-ES" altLang="ja-JP" b="0" i="0" u="none" strike="noStrike" cap="none" normalizeH="0" baseline="0" dirty="0" smtClean="0" bmk="Texto13">
                <a:ln>
                  <a:noFill/>
                </a:ln>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     </a:t>
            </a:r>
            <a:endParaRPr kumimoji="0" lang="es-ES" altLang="ja-JP" b="0" i="0" u="none" strike="noStrike" cap="none" normalizeH="0" baseline="0" dirty="0" smtClean="0">
              <a:ln>
                <a:noFill/>
              </a:ln>
              <a:solidFill>
                <a:schemeClr val="tx1"/>
              </a:solidFill>
              <a:effectLst/>
            </a:endParaRPr>
          </a:p>
          <a:p>
            <a:pPr lvl="0" indent="227013" eaLnBrk="0" fontAlgn="base" hangingPunct="0">
              <a:spcBef>
                <a:spcPct val="0"/>
              </a:spcBef>
              <a:spcAft>
                <a:spcPct val="0"/>
              </a:spcAft>
            </a:pPr>
            <a:r>
              <a:rPr kumimoji="0" lang="es-ES" altLang="ja-JP" b="1" i="0" u="none" strike="noStrike" cap="none" normalizeH="0" baseline="0" dirty="0" smtClean="0">
                <a:ln>
                  <a:noFill/>
                </a:ln>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Cómo se identifica al Equipo de Alarma y Evacuación (EAE): </a:t>
            </a:r>
            <a:r>
              <a:rPr kumimoji="0" lang="es-ES" altLang="ja-JP" i="0" u="none" strike="noStrike" cap="none" normalizeH="0" baseline="0" dirty="0" smtClean="0">
                <a:ln>
                  <a:noFill/>
                </a:ln>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con</a:t>
            </a:r>
            <a:r>
              <a:rPr kumimoji="0" lang="es-ES" altLang="ja-JP" b="0" i="0" u="none" strike="noStrike" cap="none" normalizeH="0" baseline="0" dirty="0" smtClean="0">
                <a:ln>
                  <a:noFill/>
                </a:ln>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 un </a:t>
            </a:r>
          </a:p>
          <a:p>
            <a:pPr lvl="0" indent="227013" eaLnBrk="0" fontAlgn="base" hangingPunct="0">
              <a:spcBef>
                <a:spcPct val="0"/>
              </a:spcBef>
              <a:spcAft>
                <a:spcPct val="0"/>
              </a:spcAft>
            </a:pPr>
            <a:r>
              <a:rPr kumimoji="0" lang="es-ES" altLang="ja-JP" b="1" i="0" strike="noStrike" cap="none" normalizeH="0" baseline="0" dirty="0" smtClean="0">
                <a:ln>
                  <a:noFill/>
                </a:ln>
                <a:effectLst/>
                <a:latin typeface="Century Gothic" panose="020B0502020202020204" pitchFamily="34" charset="0"/>
                <a:ea typeface="Meiryo" panose="020B0604030504040204" pitchFamily="34" charset="-128"/>
                <a:cs typeface="Times New Roman" panose="02020603050405020304" pitchFamily="18" charset="0"/>
              </a:rPr>
              <a:t>chaleco amarillo</a:t>
            </a:r>
            <a:endParaRPr kumimoji="0" lang="es-ES" altLang="ja-JP" b="0" i="0" strike="noStrike" cap="none" normalizeH="0" baseline="0" dirty="0" smtClean="0">
              <a:ln>
                <a:noFill/>
              </a:ln>
              <a:effectLst/>
            </a:endParaRPr>
          </a:p>
          <a:p>
            <a:pPr lvl="0" indent="227013" eaLnBrk="0" fontAlgn="base" hangingPunct="0">
              <a:spcBef>
                <a:spcPct val="0"/>
              </a:spcBef>
              <a:spcAft>
                <a:spcPct val="0"/>
              </a:spcAft>
            </a:pPr>
            <a:endParaRPr kumimoji="0" lang="es-ES" altLang="ja-JP" sz="1600" b="1" i="0" u="none" strike="noStrike" cap="none" normalizeH="0" baseline="0" dirty="0" smtClean="0">
              <a:ln>
                <a:noFill/>
              </a:ln>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endParaRPr>
          </a:p>
          <a:p>
            <a:pPr lvl="0" indent="227013" eaLnBrk="0" fontAlgn="base" hangingPunct="0">
              <a:spcBef>
                <a:spcPct val="0"/>
              </a:spcBef>
              <a:spcAft>
                <a:spcPct val="0"/>
              </a:spcAft>
            </a:pPr>
            <a:r>
              <a:rPr kumimoji="0" lang="es-ES" altLang="ja-JP" sz="1600" b="1" i="0" u="none" strike="noStrike" cap="none" normalizeH="0" baseline="0" dirty="0" smtClean="0">
                <a:ln>
                  <a:noFill/>
                </a:ln>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Nota Importante</a:t>
            </a:r>
            <a:r>
              <a:rPr kumimoji="0" lang="es-ES" altLang="ja-JP" sz="1600" b="0" i="0" u="none" strike="noStrike" cap="none" normalizeH="0" baseline="0" dirty="0" smtClean="0">
                <a:ln>
                  <a:noFill/>
                </a:ln>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 El </a:t>
            </a:r>
            <a:r>
              <a:rPr kumimoji="0" lang="es-ES" altLang="ja-JP" sz="1600" b="1" i="0" u="none" strike="noStrike" cap="none" normalizeH="0" baseline="0" dirty="0" smtClean="0">
                <a:ln>
                  <a:noFill/>
                </a:ln>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EAE</a:t>
            </a:r>
            <a:r>
              <a:rPr kumimoji="0" lang="es-ES" altLang="ja-JP" sz="1600" b="0" i="0" u="none" strike="noStrike" cap="none" normalizeH="0" baseline="0" dirty="0" smtClean="0">
                <a:ln>
                  <a:noFill/>
                </a:ln>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 ha sido identificado por razones de coordinación, no obstante el Plan de Autoprotección contempla que cualquier persona del Centro de trabajo puede ocupar dicho puesto. En caso de necesidad, si el titular o suplente no se encuentra en su puesto y hubiera alguna emergencia, cualquier otra persona de la zona a evacuar deberá ocupar dicho puesto, colocarse el </a:t>
            </a:r>
            <a:r>
              <a:rPr kumimoji="0" lang="es-ES" altLang="ja-JP" sz="1600" b="1" i="0" u="none" strike="noStrike" cap="none" normalizeH="0" baseline="0" dirty="0" smtClean="0">
                <a:ln>
                  <a:noFill/>
                </a:ln>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chaleco amarillo </a:t>
            </a:r>
            <a:r>
              <a:rPr kumimoji="0" lang="es-ES" altLang="ja-JP" sz="1600" b="0" i="0" u="none" strike="noStrike" cap="none" normalizeH="0" baseline="0" dirty="0" smtClean="0">
                <a:ln>
                  <a:noFill/>
                </a:ln>
                <a:solidFill>
                  <a:schemeClr val="tx1"/>
                </a:solidFill>
                <a:effectLst/>
                <a:latin typeface="Century Gothic" panose="020B0502020202020204" pitchFamily="34" charset="0"/>
                <a:ea typeface="Meiryo" panose="020B0604030504040204" pitchFamily="34" charset="-128"/>
                <a:cs typeface="Times New Roman" panose="02020603050405020304" pitchFamily="18" charset="0"/>
              </a:rPr>
              <a:t>que se encuentra en el punto indicado, proceder a comprobar que no hay nadie en la zona, e informar al Jefe de Intervención, que se encontrará en el punto de encuentro (en el exterior frente a la salida principal del edificio).</a:t>
            </a:r>
            <a:endParaRPr kumimoji="0" lang="es-ES" altLang="ja-JP" sz="1600" b="0" i="0" u="none" strike="noStrike" cap="none" normalizeH="0" baseline="0" dirty="0" smtClean="0">
              <a:ln>
                <a:noFill/>
              </a:ln>
              <a:solidFill>
                <a:schemeClr val="tx1"/>
              </a:solidFill>
              <a:effectLst/>
              <a:latin typeface="Arial" panose="020B0604020202020204" pitchFamily="34" charset="0"/>
            </a:endParaRPr>
          </a:p>
          <a:p>
            <a:endParaRPr lang="es-ES" sz="2000" dirty="0"/>
          </a:p>
        </p:txBody>
      </p:sp>
      <p:pic>
        <p:nvPicPr>
          <p:cNvPr id="12" name="Imagen 11"/>
          <p:cNvPicPr/>
          <p:nvPr/>
        </p:nvPicPr>
        <p:blipFill>
          <a:blip r:embed="rId3" cstate="print">
            <a:extLst>
              <a:ext uri="{28A0092B-C50C-407E-A947-70E740481C1C}">
                <a14:useLocalDpi xmlns:a14="http://schemas.microsoft.com/office/drawing/2010/main" val="0"/>
              </a:ext>
            </a:extLst>
          </a:blip>
          <a:stretch>
            <a:fillRect/>
          </a:stretch>
        </p:blipFill>
        <p:spPr>
          <a:xfrm>
            <a:off x="11056026" y="3050498"/>
            <a:ext cx="981075" cy="1275715"/>
          </a:xfrm>
          <a:prstGeom prst="rect">
            <a:avLst/>
          </a:prstGeom>
          <a:effectLst>
            <a:outerShdw blurRad="63500" sx="102000" sy="102000" algn="ctr" rotWithShape="0">
              <a:prstClr val="black">
                <a:alpha val="40000"/>
              </a:prstClr>
            </a:outerShdw>
          </a:effectLst>
        </p:spPr>
      </p:pic>
      <p:grpSp>
        <p:nvGrpSpPr>
          <p:cNvPr id="14" name="Grupo 13"/>
          <p:cNvGrpSpPr/>
          <p:nvPr/>
        </p:nvGrpSpPr>
        <p:grpSpPr>
          <a:xfrm>
            <a:off x="-87549" y="6255241"/>
            <a:ext cx="3314275" cy="604395"/>
            <a:chOff x="-87549" y="6255241"/>
            <a:chExt cx="3314275" cy="604395"/>
          </a:xfrm>
        </p:grpSpPr>
        <p:sp>
          <p:nvSpPr>
            <p:cNvPr id="18" name="Text Box 123"/>
            <p:cNvSpPr txBox="1">
              <a:spLocks noChangeArrowheads="1"/>
            </p:cNvSpPr>
            <p:nvPr/>
          </p:nvSpPr>
          <p:spPr bwMode="auto">
            <a:xfrm>
              <a:off x="-87549" y="6333123"/>
              <a:ext cx="32393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spcBef>
                  <a:spcPct val="0"/>
                </a:spcBef>
                <a:buFontTx/>
                <a:buNone/>
              </a:pPr>
              <a:r>
                <a:rPr lang="es-ES" altLang="es-ES" sz="1000" dirty="0" smtClean="0"/>
                <a:t>web: </a:t>
              </a:r>
              <a:r>
                <a:rPr lang="es-ES" altLang="es-ES" sz="1000" dirty="0" smtClean="0">
                  <a:hlinkClick r:id="rId4"/>
                </a:rPr>
                <a:t>recursoshumanos.us.es</a:t>
              </a:r>
              <a:r>
                <a:rPr lang="es-ES" altLang="es-ES" sz="1000" dirty="0" smtClean="0"/>
                <a:t>. e-mail</a:t>
              </a:r>
              <a:r>
                <a:rPr lang="es-ES" altLang="es-ES" sz="1000" dirty="0"/>
                <a:t>: </a:t>
              </a:r>
              <a:r>
                <a:rPr lang="es-ES" altLang="es-ES" sz="1000" dirty="0">
                  <a:hlinkClick r:id="rId5"/>
                </a:rPr>
                <a:t>seprus@us.es</a:t>
              </a:r>
              <a:r>
                <a:rPr lang="es-ES" altLang="es-ES" sz="1800" dirty="0"/>
                <a:t> </a:t>
              </a:r>
            </a:p>
          </p:txBody>
        </p:sp>
        <p:sp>
          <p:nvSpPr>
            <p:cNvPr id="19" name="Text Box 123"/>
            <p:cNvSpPr txBox="1">
              <a:spLocks noChangeArrowheads="1"/>
            </p:cNvSpPr>
            <p:nvPr/>
          </p:nvSpPr>
          <p:spPr bwMode="auto">
            <a:xfrm>
              <a:off x="77821" y="6255241"/>
              <a:ext cx="30739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spcBef>
                  <a:spcPct val="0"/>
                </a:spcBef>
                <a:buFontTx/>
                <a:buNone/>
              </a:pPr>
              <a:r>
                <a:rPr lang="es-ES" altLang="es-ES" sz="1000" dirty="0" smtClean="0"/>
                <a:t>(</a:t>
              </a:r>
              <a:r>
                <a:rPr lang="es-ES" altLang="es-ES" sz="1200" b="1" dirty="0" smtClean="0">
                  <a:solidFill>
                    <a:srgbClr val="C00000"/>
                  </a:solidFill>
                </a:rPr>
                <a:t>SEPRUS</a:t>
              </a:r>
              <a:r>
                <a:rPr lang="es-ES" altLang="es-ES" sz="1200" dirty="0" smtClean="0"/>
                <a:t>)</a:t>
              </a:r>
              <a:endParaRPr lang="es-ES" altLang="es-ES" sz="1800" dirty="0"/>
            </a:p>
          </p:txBody>
        </p:sp>
        <p:sp>
          <p:nvSpPr>
            <p:cNvPr id="11" name="Rectángulo 10"/>
            <p:cNvSpPr/>
            <p:nvPr/>
          </p:nvSpPr>
          <p:spPr>
            <a:xfrm>
              <a:off x="-38912" y="6613415"/>
              <a:ext cx="3265638" cy="246221"/>
            </a:xfrm>
            <a:prstGeom prst="rect">
              <a:avLst/>
            </a:prstGeom>
          </p:spPr>
          <p:txBody>
            <a:bodyPr wrap="none">
              <a:spAutoFit/>
            </a:bodyPr>
            <a:lstStyle/>
            <a:p>
              <a:r>
                <a:rPr lang="es-ES" sz="1000" dirty="0" smtClean="0">
                  <a:latin typeface="Arial" panose="020B0604020202020204" pitchFamily="34" charset="0"/>
                  <a:cs typeface="Arial" panose="020B0604020202020204" pitchFamily="34" charset="0"/>
                </a:rPr>
                <a:t>Colaborador:  Buenas practicas  Pabellón de Uruguay</a:t>
              </a:r>
              <a:r>
                <a:rPr lang="es-ES" altLang="es-ES" sz="1000" dirty="0" smtClean="0">
                  <a:latin typeface="Arial" panose="020B0604020202020204" pitchFamily="34" charset="0"/>
                  <a:cs typeface="Arial" panose="020B0604020202020204" pitchFamily="34" charset="0"/>
                </a:rPr>
                <a:t> </a:t>
              </a:r>
              <a:endParaRPr lang="es-ES" sz="10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574092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39842" y="142227"/>
            <a:ext cx="11797259" cy="4616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spAutoFit/>
          </a:bodyPr>
          <a:lstStyle/>
          <a:p>
            <a:pPr algn="ctr">
              <a:spcAft>
                <a:spcPts val="0"/>
              </a:spcAft>
              <a:tabLst>
                <a:tab pos="2700020" algn="ctr"/>
                <a:tab pos="5400040" algn="r"/>
              </a:tabLst>
            </a:pPr>
            <a:r>
              <a:rPr lang="es-ES" sz="2400" cap="all" dirty="0"/>
              <a:t>PLAN DE AUTOPROTECCIÓN del centro</a:t>
            </a:r>
            <a:endParaRPr lang="es-ES" sz="2000" dirty="0">
              <a:ea typeface="Meiryo" panose="020B0604030504040204" pitchFamily="34" charset="-128"/>
              <a:cs typeface="Times New Roman" panose="02020603050405020304" pitchFamily="18" charset="0"/>
            </a:endParaRPr>
          </a:p>
        </p:txBody>
      </p:sp>
      <p:sp>
        <p:nvSpPr>
          <p:cNvPr id="7" name="Rectángulo 6"/>
          <p:cNvSpPr/>
          <p:nvPr/>
        </p:nvSpPr>
        <p:spPr>
          <a:xfrm>
            <a:off x="239843" y="663969"/>
            <a:ext cx="11797258" cy="584775"/>
          </a:xfrm>
          <a:prstGeom prst="rect">
            <a:avLst/>
          </a:prstGeom>
        </p:spPr>
        <p:txBody>
          <a:bodyPr wrap="square">
            <a:spAutoFit/>
          </a:bodyPr>
          <a:lstStyle/>
          <a:p>
            <a:pPr marL="179388" algn="ctr">
              <a:spcBef>
                <a:spcPts val="2000"/>
              </a:spcBef>
              <a:spcAft>
                <a:spcPts val="200"/>
              </a:spcAft>
            </a:pPr>
            <a:r>
              <a:rPr lang="es-ES" sz="3200" b="1" kern="0" dirty="0" smtClean="0">
                <a:solidFill>
                  <a:srgbClr val="B01513"/>
                </a:solidFill>
                <a:effectLst/>
                <a:latin typeface="Century Gothic" panose="020B0502020202020204" pitchFamily="34" charset="0"/>
                <a:ea typeface="Meiryo" panose="020B0604030504040204" pitchFamily="34" charset="-128"/>
                <a:cs typeface="Times New Roman" panose="02020603050405020304" pitchFamily="18" charset="0"/>
              </a:rPr>
              <a:t>Centro de control Interno (CCI)</a:t>
            </a:r>
          </a:p>
        </p:txBody>
      </p:sp>
      <p:sp>
        <p:nvSpPr>
          <p:cNvPr id="5" name="CuadroTexto 4"/>
          <p:cNvSpPr txBox="1"/>
          <p:nvPr/>
        </p:nvSpPr>
        <p:spPr>
          <a:xfrm>
            <a:off x="3441844" y="1205950"/>
            <a:ext cx="8595258" cy="5909310"/>
          </a:xfrm>
          <a:prstGeom prst="rect">
            <a:avLst/>
          </a:prstGeom>
          <a:noFill/>
        </p:spPr>
        <p:txBody>
          <a:bodyPr wrap="square" rtlCol="0">
            <a:spAutoFit/>
          </a:bodyPr>
          <a:lstStyle/>
          <a:p>
            <a:pPr marL="342900" lvl="0" indent="-342900">
              <a:buFont typeface="Arial" panose="020B0604020202020204" pitchFamily="34" charset="0"/>
              <a:buChar char="•"/>
            </a:pPr>
            <a:r>
              <a:rPr lang="es-ES" sz="2400" b="1" dirty="0" smtClean="0">
                <a:solidFill>
                  <a:srgbClr val="0070C0"/>
                </a:solidFill>
                <a:latin typeface="Century Gothic" panose="020B0502020202020204" pitchFamily="34" charset="0"/>
                <a:ea typeface="Meiryo" panose="020B0604030504040204" pitchFamily="34" charset="-128"/>
                <a:cs typeface="Times New Roman" panose="02020603050405020304" pitchFamily="18" charset="0"/>
              </a:rPr>
              <a:t>Personal de Conserjería del Centro de Trabajo</a:t>
            </a:r>
          </a:p>
          <a:p>
            <a:pPr lvl="0"/>
            <a:endParaRPr lang="es-ES" sz="700" b="1" dirty="0">
              <a:solidFill>
                <a:srgbClr val="FF3300"/>
              </a:solidFill>
              <a:latin typeface="Century Gothic" panose="020B0502020202020204" pitchFamily="34" charset="0"/>
              <a:ea typeface="Meiryo" panose="020B0604030504040204" pitchFamily="34" charset="-128"/>
              <a:cs typeface="Times New Roman" panose="02020603050405020304" pitchFamily="18" charset="0"/>
            </a:endParaRPr>
          </a:p>
          <a:p>
            <a:r>
              <a:rPr lang="es-ES" sz="2000" dirty="0">
                <a:latin typeface="Century Gothic" panose="020B0502020202020204" pitchFamily="34" charset="0"/>
                <a:ea typeface="Meiryo" panose="020B0604030504040204" pitchFamily="34" charset="-128"/>
                <a:cs typeface="Times New Roman" panose="02020603050405020304" pitchFamily="18" charset="0"/>
              </a:rPr>
              <a:t>Todo el personal de conserjería, </a:t>
            </a:r>
            <a:r>
              <a:rPr lang="es-ES" sz="2000" dirty="0" smtClean="0">
                <a:latin typeface="Century Gothic" panose="020B0502020202020204" pitchFamily="34" charset="0"/>
                <a:ea typeface="Meiryo" panose="020B0604030504040204" pitchFamily="34" charset="-128"/>
                <a:cs typeface="Times New Roman" panose="02020603050405020304" pitchFamily="18" charset="0"/>
              </a:rPr>
              <a:t>de ambos turnos debe conocer </a:t>
            </a:r>
            <a:r>
              <a:rPr lang="es-ES" sz="2000" dirty="0">
                <a:latin typeface="Century Gothic" panose="020B0502020202020204" pitchFamily="34" charset="0"/>
                <a:ea typeface="Meiryo" panose="020B0604030504040204" pitchFamily="34" charset="-128"/>
                <a:cs typeface="Times New Roman" panose="02020603050405020304" pitchFamily="18" charset="0"/>
              </a:rPr>
              <a:t>el Plan de Autoprotección de su centro de trabajo y saber en todo momento cómo actuar en caso de emergencia, </a:t>
            </a:r>
            <a:r>
              <a:rPr lang="es-ES" sz="2000" dirty="0" smtClean="0">
                <a:latin typeface="Century Gothic" panose="020B0502020202020204" pitchFamily="34" charset="0"/>
                <a:ea typeface="Meiryo" panose="020B0604030504040204" pitchFamily="34" charset="-128"/>
                <a:cs typeface="Times New Roman" panose="02020603050405020304" pitchFamily="18" charset="0"/>
              </a:rPr>
              <a:t>así como el manejo de la central de alarma.</a:t>
            </a:r>
          </a:p>
          <a:p>
            <a:r>
              <a:rPr lang="es-ES" sz="2000" dirty="0" smtClean="0">
                <a:latin typeface="Century Gothic" panose="020B0502020202020204" pitchFamily="34" charset="0"/>
                <a:ea typeface="Meiryo" panose="020B0604030504040204" pitchFamily="34" charset="-128"/>
                <a:cs typeface="Times New Roman" panose="02020603050405020304" pitchFamily="18" charset="0"/>
              </a:rPr>
              <a:t>Además se tendrán identificados </a:t>
            </a:r>
            <a:r>
              <a:rPr lang="es-ES" sz="2000" dirty="0">
                <a:latin typeface="Century Gothic" panose="020B0502020202020204" pitchFamily="34" charset="0"/>
                <a:ea typeface="Meiryo" panose="020B0604030504040204" pitchFamily="34" charset="-128"/>
                <a:cs typeface="Times New Roman" panose="02020603050405020304" pitchFamily="18" charset="0"/>
              </a:rPr>
              <a:t>los teléfonos a los que hay que dar parte en caso de una situación de emergencia y activar el protocolo que estamos describiendo</a:t>
            </a:r>
            <a:r>
              <a:rPr lang="es-ES" sz="2000" dirty="0" smtClean="0">
                <a:latin typeface="Century Gothic" panose="020B0502020202020204" pitchFamily="34" charset="0"/>
                <a:ea typeface="Meiryo" panose="020B0604030504040204" pitchFamily="34" charset="-128"/>
                <a:cs typeface="Times New Roman" panose="02020603050405020304" pitchFamily="18" charset="0"/>
              </a:rPr>
              <a:t>, comprobando la emergencia,  </a:t>
            </a:r>
            <a:r>
              <a:rPr lang="es-ES" sz="2000" dirty="0">
                <a:latin typeface="Century Gothic" panose="020B0502020202020204" pitchFamily="34" charset="0"/>
                <a:ea typeface="Meiryo" panose="020B0604030504040204" pitchFamily="34" charset="-128"/>
                <a:cs typeface="Times New Roman" panose="02020603050405020304" pitchFamily="18" charset="0"/>
              </a:rPr>
              <a:t>avisando al Jefe de </a:t>
            </a:r>
            <a:r>
              <a:rPr lang="es-ES" sz="2000" dirty="0" smtClean="0">
                <a:latin typeface="Century Gothic" panose="020B0502020202020204" pitchFamily="34" charset="0"/>
                <a:ea typeface="Meiryo" panose="020B0604030504040204" pitchFamily="34" charset="-128"/>
                <a:cs typeface="Times New Roman" panose="02020603050405020304" pitchFamily="18" charset="0"/>
              </a:rPr>
              <a:t>Intervención y realizando </a:t>
            </a:r>
            <a:r>
              <a:rPr lang="es-ES" sz="2000" dirty="0">
                <a:latin typeface="Century Gothic" panose="020B0502020202020204" pitchFamily="34" charset="0"/>
                <a:ea typeface="Meiryo" panose="020B0604030504040204" pitchFamily="34" charset="-128"/>
                <a:cs typeface="Times New Roman" panose="02020603050405020304" pitchFamily="18" charset="0"/>
              </a:rPr>
              <a:t>las llamadas oportunas: </a:t>
            </a:r>
            <a:endParaRPr lang="es-ES" sz="2000" dirty="0" smtClean="0">
              <a:latin typeface="Century Gothic" panose="020B0502020202020204" pitchFamily="34" charset="0"/>
              <a:ea typeface="Meiryo" panose="020B0604030504040204" pitchFamily="34" charset="-128"/>
              <a:cs typeface="Times New Roman" panose="02020603050405020304" pitchFamily="18" charset="0"/>
            </a:endParaRPr>
          </a:p>
          <a:p>
            <a:pPr lvl="1"/>
            <a:r>
              <a:rPr lang="es-ES" sz="2000" dirty="0" smtClean="0">
                <a:latin typeface="Century Gothic" panose="020B0502020202020204" pitchFamily="34" charset="0"/>
                <a:ea typeface="Meiryo" panose="020B0604030504040204" pitchFamily="34" charset="-128"/>
                <a:cs typeface="Times New Roman" panose="02020603050405020304" pitchFamily="18" charset="0"/>
              </a:rPr>
              <a:t>1º CCI “Servicio </a:t>
            </a:r>
            <a:r>
              <a:rPr lang="es-ES" sz="2000" dirty="0">
                <a:latin typeface="Century Gothic" panose="020B0502020202020204" pitchFamily="34" charset="0"/>
                <a:ea typeface="Meiryo" panose="020B0604030504040204" pitchFamily="34" charset="-128"/>
                <a:cs typeface="Times New Roman" panose="02020603050405020304" pitchFamily="18" charset="0"/>
              </a:rPr>
              <a:t>de Seguridad </a:t>
            </a:r>
            <a:r>
              <a:rPr lang="es-ES" sz="2000" dirty="0" smtClean="0">
                <a:latin typeface="Century Gothic" panose="020B0502020202020204" pitchFamily="34" charset="0"/>
                <a:ea typeface="Meiryo" panose="020B0604030504040204" pitchFamily="34" charset="-128"/>
                <a:cs typeface="Times New Roman" panose="02020603050405020304" pitchFamily="18" charset="0"/>
              </a:rPr>
              <a:t>del Campus”; </a:t>
            </a:r>
          </a:p>
          <a:p>
            <a:pPr lvl="1"/>
            <a:r>
              <a:rPr lang="es-ES" sz="2000" dirty="0" smtClean="0">
                <a:latin typeface="Century Gothic" panose="020B0502020202020204" pitchFamily="34" charset="0"/>
                <a:ea typeface="Meiryo" panose="020B0604030504040204" pitchFamily="34" charset="-128"/>
                <a:cs typeface="Times New Roman" panose="02020603050405020304" pitchFamily="18" charset="0"/>
              </a:rPr>
              <a:t>2º Bomberos; </a:t>
            </a:r>
          </a:p>
          <a:p>
            <a:pPr lvl="1"/>
            <a:r>
              <a:rPr lang="es-ES" sz="2000" dirty="0" smtClean="0">
                <a:latin typeface="Century Gothic" panose="020B0502020202020204" pitchFamily="34" charset="0"/>
                <a:ea typeface="Meiryo" panose="020B0604030504040204" pitchFamily="34" charset="-128"/>
                <a:cs typeface="Times New Roman" panose="02020603050405020304" pitchFamily="18" charset="0"/>
              </a:rPr>
              <a:t>3º  </a:t>
            </a:r>
            <a:r>
              <a:rPr lang="es-ES" sz="2000" dirty="0">
                <a:latin typeface="Century Gothic" panose="020B0502020202020204" pitchFamily="34" charset="0"/>
                <a:ea typeface="Meiryo" panose="020B0604030504040204" pitchFamily="34" charset="-128"/>
                <a:cs typeface="Times New Roman" panose="02020603050405020304" pitchFamily="18" charset="0"/>
              </a:rPr>
              <a:t>Servicio de </a:t>
            </a:r>
            <a:r>
              <a:rPr lang="es-ES" sz="2000" dirty="0" smtClean="0">
                <a:latin typeface="Century Gothic" panose="020B0502020202020204" pitchFamily="34" charset="0"/>
                <a:ea typeface="Meiryo" panose="020B0604030504040204" pitchFamily="34" charset="-128"/>
                <a:cs typeface="Times New Roman" panose="02020603050405020304" pitchFamily="18" charset="0"/>
              </a:rPr>
              <a:t>Mantenimiento; </a:t>
            </a:r>
          </a:p>
          <a:p>
            <a:pPr lvl="1"/>
            <a:r>
              <a:rPr lang="es-ES" sz="2000" dirty="0" smtClean="0">
                <a:latin typeface="Century Gothic" panose="020B0502020202020204" pitchFamily="34" charset="0"/>
                <a:ea typeface="Meiryo" panose="020B0604030504040204" pitchFamily="34" charset="-128"/>
                <a:cs typeface="Times New Roman" panose="02020603050405020304" pitchFamily="18" charset="0"/>
              </a:rPr>
              <a:t>4º SEPRUS. </a:t>
            </a:r>
          </a:p>
          <a:p>
            <a:r>
              <a:rPr lang="es-ES" sz="2000" b="1" dirty="0" smtClean="0">
                <a:latin typeface="Century Gothic" panose="020B0502020202020204" pitchFamily="34" charset="0"/>
                <a:ea typeface="Meiryo" panose="020B0604030504040204" pitchFamily="34" charset="-128"/>
                <a:cs typeface="Times New Roman" panose="02020603050405020304" pitchFamily="18" charset="0"/>
              </a:rPr>
              <a:t>Deberá </a:t>
            </a:r>
            <a:r>
              <a:rPr lang="es-ES" sz="2000" b="1" dirty="0">
                <a:latin typeface="Century Gothic" panose="020B0502020202020204" pitchFamily="34" charset="0"/>
                <a:ea typeface="Meiryo" panose="020B0604030504040204" pitchFamily="34" charset="-128"/>
                <a:cs typeface="Times New Roman" panose="02020603050405020304" pitchFamily="18" charset="0"/>
              </a:rPr>
              <a:t>además activar la alarma general </a:t>
            </a:r>
            <a:r>
              <a:rPr lang="es-ES" sz="2000" b="1" dirty="0" smtClean="0">
                <a:latin typeface="Century Gothic" panose="020B0502020202020204" pitchFamily="34" charset="0"/>
                <a:ea typeface="Meiryo" panose="020B0604030504040204" pitchFamily="34" charset="-128"/>
                <a:cs typeface="Times New Roman" panose="02020603050405020304" pitchFamily="18" charset="0"/>
              </a:rPr>
              <a:t>de evacuación del </a:t>
            </a:r>
            <a:r>
              <a:rPr lang="es-ES" sz="2000" b="1" dirty="0">
                <a:latin typeface="Century Gothic" panose="020B0502020202020204" pitchFamily="34" charset="0"/>
                <a:ea typeface="Meiryo" panose="020B0604030504040204" pitchFamily="34" charset="-128"/>
                <a:cs typeface="Times New Roman" panose="02020603050405020304" pitchFamily="18" charset="0"/>
              </a:rPr>
              <a:t>edificio, una vez el Jefe de Intervención valore la situación y lo estime oportuno. </a:t>
            </a:r>
          </a:p>
          <a:p>
            <a:r>
              <a:rPr lang="es-ES" sz="2000" b="1" dirty="0">
                <a:latin typeface="Century Gothic" panose="020B0502020202020204" pitchFamily="34" charset="0"/>
                <a:ea typeface="Meiryo" panose="020B0604030504040204" pitchFamily="34" charset="-128"/>
                <a:cs typeface="Times New Roman" panose="02020603050405020304" pitchFamily="18" charset="0"/>
              </a:rPr>
              <a:t> </a:t>
            </a:r>
          </a:p>
        </p:txBody>
      </p:sp>
      <p:pic>
        <p:nvPicPr>
          <p:cNvPr id="8" name="Imagen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451" y="1769481"/>
            <a:ext cx="2872840" cy="2880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0" name="Text Box 123"/>
          <p:cNvSpPr txBox="1">
            <a:spLocks noChangeArrowheads="1"/>
          </p:cNvSpPr>
          <p:nvPr/>
        </p:nvSpPr>
        <p:spPr bwMode="auto">
          <a:xfrm>
            <a:off x="0" y="6491558"/>
            <a:ext cx="1219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1" hangingPunct="1"/>
            <a:r>
              <a:rPr lang="es-ES" altLang="es-ES" sz="1000" b="1" dirty="0">
                <a:solidFill>
                  <a:srgbClr val="C00000"/>
                </a:solidFill>
              </a:rPr>
              <a:t>Se</a:t>
            </a:r>
            <a:r>
              <a:rPr lang="es-ES" altLang="es-ES" sz="1000" dirty="0"/>
              <a:t>rvicio de </a:t>
            </a:r>
            <a:r>
              <a:rPr lang="es-ES" altLang="es-ES" sz="1000" b="1" dirty="0">
                <a:solidFill>
                  <a:srgbClr val="C00000"/>
                </a:solidFill>
              </a:rPr>
              <a:t>P</a:t>
            </a:r>
            <a:r>
              <a:rPr lang="es-ES" altLang="es-ES" sz="1000" dirty="0"/>
              <a:t>revención de </a:t>
            </a:r>
            <a:r>
              <a:rPr lang="es-ES" altLang="es-ES" sz="1000" b="1" dirty="0">
                <a:solidFill>
                  <a:srgbClr val="C00000"/>
                </a:solidFill>
              </a:rPr>
              <a:t>R</a:t>
            </a:r>
            <a:r>
              <a:rPr lang="es-ES" altLang="es-ES" sz="1000" dirty="0"/>
              <a:t>iesgos Laborales de la </a:t>
            </a:r>
            <a:r>
              <a:rPr lang="es-ES" altLang="es-ES" sz="1000" b="1" dirty="0">
                <a:solidFill>
                  <a:srgbClr val="C00000"/>
                </a:solidFill>
              </a:rPr>
              <a:t>U</a:t>
            </a:r>
            <a:r>
              <a:rPr lang="es-ES" altLang="es-ES" sz="1000" dirty="0"/>
              <a:t>niversidad de </a:t>
            </a:r>
            <a:r>
              <a:rPr lang="es-ES" altLang="es-ES" sz="1000" b="1" dirty="0">
                <a:solidFill>
                  <a:srgbClr val="C00000"/>
                </a:solidFill>
              </a:rPr>
              <a:t>S</a:t>
            </a:r>
            <a:r>
              <a:rPr lang="es-ES" altLang="es-ES" sz="1000" dirty="0"/>
              <a:t>evilla  (</a:t>
            </a:r>
            <a:r>
              <a:rPr lang="es-ES" altLang="es-ES" sz="1200" b="1" dirty="0">
                <a:solidFill>
                  <a:srgbClr val="C00000"/>
                </a:solidFill>
              </a:rPr>
              <a:t>SEPRUS</a:t>
            </a:r>
            <a:r>
              <a:rPr lang="es-ES" altLang="es-ES" sz="1000" dirty="0"/>
              <a:t>)  </a:t>
            </a:r>
            <a:r>
              <a:rPr lang="es-ES" altLang="es-ES" sz="1000" dirty="0" smtClean="0"/>
              <a:t>web: </a:t>
            </a:r>
            <a:r>
              <a:rPr lang="es-ES" altLang="es-ES" sz="1000" dirty="0" smtClean="0">
                <a:hlinkClick r:id="rId3"/>
              </a:rPr>
              <a:t>recursoshumanos.us.es</a:t>
            </a:r>
            <a:r>
              <a:rPr lang="es-ES" altLang="es-ES" sz="1000" dirty="0" smtClean="0"/>
              <a:t>. e-mail</a:t>
            </a:r>
            <a:r>
              <a:rPr lang="es-ES" altLang="es-ES" sz="1000" dirty="0"/>
              <a:t>: </a:t>
            </a:r>
            <a:r>
              <a:rPr lang="es-ES" altLang="es-ES" sz="1000" dirty="0" smtClean="0">
                <a:hlinkClick r:id="rId4"/>
              </a:rPr>
              <a:t>seprus@us.es</a:t>
            </a:r>
            <a:r>
              <a:rPr lang="es-ES" altLang="es-ES" sz="1000" dirty="0" smtClean="0"/>
              <a:t> </a:t>
            </a:r>
            <a:r>
              <a:rPr lang="es-ES" sz="1000" dirty="0"/>
              <a:t>Colaborador</a:t>
            </a:r>
            <a:r>
              <a:rPr lang="es-ES" sz="1000" dirty="0" smtClean="0"/>
              <a:t>: </a:t>
            </a:r>
            <a:r>
              <a:rPr lang="es-ES" sz="1000" dirty="0"/>
              <a:t>Buenas practicas  Pabellón de </a:t>
            </a:r>
            <a:r>
              <a:rPr lang="es-ES" sz="1000" dirty="0" smtClean="0"/>
              <a:t>Uruguay</a:t>
            </a:r>
            <a:r>
              <a:rPr lang="es-ES" altLang="es-ES" sz="1800" dirty="0" smtClean="0"/>
              <a:t> </a:t>
            </a:r>
            <a:endParaRPr lang="es-ES" altLang="es-ES" sz="1800" dirty="0"/>
          </a:p>
        </p:txBody>
      </p:sp>
    </p:spTree>
    <p:extLst>
      <p:ext uri="{BB962C8B-B14F-4D97-AF65-F5344CB8AC3E}">
        <p14:creationId xmlns:p14="http://schemas.microsoft.com/office/powerpoint/2010/main" val="341423639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884</TotalTime>
  <Words>1707</Words>
  <Application>Microsoft Office PowerPoint</Application>
  <PresentationFormat>Panorámica</PresentationFormat>
  <Paragraphs>137</Paragraphs>
  <Slides>14</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14</vt:i4>
      </vt:variant>
    </vt:vector>
  </HeadingPairs>
  <TitlesOfParts>
    <vt:vector size="23" baseType="lpstr">
      <vt:lpstr>Meiryo</vt:lpstr>
      <vt:lpstr>ＭＳ Ｐゴシック</vt:lpstr>
      <vt:lpstr>Arial</vt:lpstr>
      <vt:lpstr>Calibri</vt:lpstr>
      <vt:lpstr>Calibri Light</vt:lpstr>
      <vt:lpstr>Century Gothic</vt:lpstr>
      <vt:lpstr>Symbol</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71</cp:revision>
  <cp:lastPrinted>2015-05-11T06:28:03Z</cp:lastPrinted>
  <dcterms:created xsi:type="dcterms:W3CDTF">2015-05-04T12:49:50Z</dcterms:created>
  <dcterms:modified xsi:type="dcterms:W3CDTF">2015-05-11T08:19:07Z</dcterms:modified>
</cp:coreProperties>
</file>